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3"/>
    <p:sldId id="400" r:id="rId4"/>
    <p:sldId id="644" r:id="rId5"/>
    <p:sldId id="645" r:id="rId6"/>
    <p:sldId id="647" r:id="rId7"/>
    <p:sldId id="675" r:id="rId8"/>
    <p:sldId id="649" r:id="rId9"/>
    <p:sldId id="714" r:id="rId10"/>
    <p:sldId id="652" r:id="rId11"/>
    <p:sldId id="728" r:id="rId12"/>
    <p:sldId id="729" r:id="rId13"/>
    <p:sldId id="658" r:id="rId14"/>
    <p:sldId id="755" r:id="rId15"/>
    <p:sldId id="756" r:id="rId16"/>
    <p:sldId id="627" r:id="rId17"/>
    <p:sldId id="715" r:id="rId18"/>
    <p:sldId id="730" r:id="rId19"/>
    <p:sldId id="731" r:id="rId20"/>
    <p:sldId id="733" r:id="rId21"/>
    <p:sldId id="727" r:id="rId22"/>
    <p:sldId id="757" r:id="rId23"/>
    <p:sldId id="740" r:id="rId24"/>
    <p:sldId id="759" r:id="rId25"/>
    <p:sldId id="760" r:id="rId26"/>
    <p:sldId id="769" r:id="rId27"/>
    <p:sldId id="770" r:id="rId28"/>
    <p:sldId id="771" r:id="rId29"/>
    <p:sldId id="768" r:id="rId30"/>
    <p:sldId id="700" r:id="rId31"/>
    <p:sldId id="701" r:id="rId32"/>
    <p:sldId id="690" r:id="rId33"/>
    <p:sldId id="767" r:id="rId34"/>
    <p:sldId id="2416" r:id="rId35"/>
    <p:sldId id="2414" r:id="rId36"/>
    <p:sldId id="588" r:id="rId37"/>
    <p:sldId id="2418" r:id="rId38"/>
    <p:sldId id="2417" r:id="rId39"/>
    <p:sldId id="2419" r:id="rId40"/>
    <p:sldId id="284"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109F873B-001F-4467-8048-277A35A14AFA}">
          <p14:sldIdLst>
            <p14:sldId id="256"/>
            <p14:sldId id="400"/>
            <p14:sldId id="644"/>
            <p14:sldId id="645"/>
            <p14:sldId id="647"/>
            <p14:sldId id="675"/>
            <p14:sldId id="649"/>
            <p14:sldId id="714"/>
            <p14:sldId id="652"/>
            <p14:sldId id="728"/>
            <p14:sldId id="729"/>
            <p14:sldId id="658"/>
            <p14:sldId id="755"/>
            <p14:sldId id="756"/>
            <p14:sldId id="627"/>
            <p14:sldId id="715"/>
            <p14:sldId id="730"/>
            <p14:sldId id="731"/>
            <p14:sldId id="733"/>
            <p14:sldId id="727"/>
            <p14:sldId id="757"/>
            <p14:sldId id="740"/>
            <p14:sldId id="759"/>
            <p14:sldId id="760"/>
            <p14:sldId id="769"/>
            <p14:sldId id="770"/>
            <p14:sldId id="771"/>
            <p14:sldId id="768"/>
            <p14:sldId id="700"/>
            <p14:sldId id="701"/>
            <p14:sldId id="690"/>
            <p14:sldId id="767"/>
            <p14:sldId id="2416"/>
            <p14:sldId id="2414"/>
            <p14:sldId id="588"/>
            <p14:sldId id="2418"/>
            <p14:sldId id="2417"/>
            <p14:sldId id="2419"/>
            <p14:sldId id="28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notesMaster" Target="notesMasters/notesMaster1.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8CF506-29BC-4928-AD52-331CDCEDDC7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5F50C-D936-48A1-AEB0-8A597B90E85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43825D3-6CD5-4C1B-92E2-2EE469BADA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73957A-EC5F-4D83-8969-ABC2BCDD2E2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825D3-6CD5-4C1B-92E2-2EE469BADA7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3957A-EC5F-4D83-8969-ABC2BCDD2E2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40.png"/><Relationship Id="rId1"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image" Target="../media/image39.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1.png"/><Relationship Id="rId3" Type="http://schemas.openxmlformats.org/officeDocument/2006/relationships/image" Target="../media/image29.png"/><Relationship Id="rId2" Type="http://schemas.openxmlformats.org/officeDocument/2006/relationships/image" Target="../media/image50.png"/><Relationship Id="rId1" Type="http://schemas.openxmlformats.org/officeDocument/2006/relationships/image" Target="../media/image49.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29.png"/><Relationship Id="rId2" Type="http://schemas.openxmlformats.org/officeDocument/2006/relationships/image" Target="../media/image53.png"/><Relationship Id="rId1" Type="http://schemas.openxmlformats.org/officeDocument/2006/relationships/image" Target="../media/image5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4.png"/><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55.png"/><Relationship Id="rId1"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9.png"/><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3.png"/><Relationship Id="rId4" Type="http://schemas.openxmlformats.org/officeDocument/2006/relationships/image" Target="../media/image58.png"/><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70.png"/><Relationship Id="rId7" Type="http://schemas.openxmlformats.org/officeDocument/2006/relationships/image" Target="../media/image69.png"/><Relationship Id="rId6" Type="http://schemas.openxmlformats.org/officeDocument/2006/relationships/image" Target="../media/image29.png"/><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png"/><Relationship Id="rId10" Type="http://schemas.openxmlformats.org/officeDocument/2006/relationships/slideLayout" Target="../slideLayouts/slideLayout7.xml"/><Relationship Id="rId1" Type="http://schemas.openxmlformats.org/officeDocument/2006/relationships/image" Target="../media/image64.png"/></Relationships>
</file>

<file path=ppt/slides/_rels/slide26.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70.png"/><Relationship Id="rId7" Type="http://schemas.openxmlformats.org/officeDocument/2006/relationships/image" Target="../media/image69.png"/><Relationship Id="rId6" Type="http://schemas.openxmlformats.org/officeDocument/2006/relationships/image" Target="../media/image29.png"/><Relationship Id="rId5" Type="http://schemas.openxmlformats.org/officeDocument/2006/relationships/image" Target="../media/image75.png"/><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0" Type="http://schemas.openxmlformats.org/officeDocument/2006/relationships/slideLayout" Target="../slideLayouts/slideLayout7.xml"/><Relationship Id="rId1" Type="http://schemas.openxmlformats.org/officeDocument/2006/relationships/image" Target="../media/image71.png"/></Relationships>
</file>

<file path=ppt/slides/_rels/slide27.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82.png"/><Relationship Id="rId7" Type="http://schemas.openxmlformats.org/officeDocument/2006/relationships/image" Target="../media/image29.png"/><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78.png"/><Relationship Id="rId2" Type="http://schemas.openxmlformats.org/officeDocument/2006/relationships/image" Target="../media/image77.png"/><Relationship Id="rId10" Type="http://schemas.openxmlformats.org/officeDocument/2006/relationships/slideLayout" Target="../slideLayouts/slideLayout7.xml"/><Relationship Id="rId1" Type="http://schemas.openxmlformats.org/officeDocument/2006/relationships/image" Target="../media/image76.png"/></Relationships>
</file>

<file path=ppt/slides/_rels/slide28.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89.jpeg"/><Relationship Id="rId7" Type="http://schemas.openxmlformats.org/officeDocument/2006/relationships/image" Target="../media/image88.png"/><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image" Target="../media/image83.png"/><Relationship Id="rId10" Type="http://schemas.openxmlformats.org/officeDocument/2006/relationships/slideLayout" Target="../slideLayouts/slideLayout7.xml"/><Relationship Id="rId1" Type="http://schemas.openxmlformats.org/officeDocument/2006/relationships/image" Target="../media/image29.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91.png"/><Relationship Id="rId1" Type="http://schemas.openxmlformats.org/officeDocument/2006/relationships/image" Target="../media/image90.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92.png"/><Relationship Id="rId1" Type="http://schemas.openxmlformats.org/officeDocument/2006/relationships/image" Target="../media/image90.png"/></Relationships>
</file>

<file path=ppt/slides/_rels/slide31.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5.png"/><Relationship Id="rId3" Type="http://schemas.openxmlformats.org/officeDocument/2006/relationships/image" Target="../media/image94.emf"/><Relationship Id="rId2" Type="http://schemas.openxmlformats.org/officeDocument/2006/relationships/oleObject" Target="../embeddings/oleObject1.bin"/><Relationship Id="rId1" Type="http://schemas.openxmlformats.org/officeDocument/2006/relationships/image" Target="../media/image93.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7.png"/><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3" Type="http://schemas.openxmlformats.org/officeDocument/2006/relationships/image" Target="../media/image96.png"/><Relationship Id="rId2" Type="http://schemas.openxmlformats.org/officeDocument/2006/relationships/image" Target="../media/image81.png"/><Relationship Id="rId1" Type="http://schemas.openxmlformats.org/officeDocument/2006/relationships/image" Target="../media/image68.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00.png"/><Relationship Id="rId2" Type="http://schemas.openxmlformats.org/officeDocument/2006/relationships/tags" Target="../tags/tag1.xml"/><Relationship Id="rId1"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01.jpeg"/><Relationship Id="rId1" Type="http://schemas.openxmlformats.org/officeDocument/2006/relationships/image" Target="../media/image7.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105.pn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06.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2"/>
          <p:cNvSpPr/>
          <p:nvPr/>
        </p:nvSpPr>
        <p:spPr>
          <a:xfrm>
            <a:off x="0" y="0"/>
            <a:ext cx="12192000" cy="6856476"/>
          </a:xfrm>
          <a:prstGeom prst="rect">
            <a:avLst/>
          </a:prstGeom>
          <a:solidFill>
            <a:srgbClr val="227ED6">
              <a:alpha val="47450"/>
            </a:srgbClr>
          </a:solidFill>
          <a:ln w="0" cap="flat">
            <a:noFill/>
            <a:prstDash val="solid"/>
            <a:miter lim="0"/>
          </a:ln>
        </p:spPr>
        <p:txBody>
          <a:bodyPr rtlCol="0"/>
          <a:lstStyle/>
          <a:p>
            <a:pPr algn="ctr"/>
            <a:endParaRPr lang="zh-CN" altLang="en-US"/>
          </a:p>
        </p:txBody>
      </p:sp>
      <p:pic>
        <p:nvPicPr>
          <p:cNvPr id="4" name="picture 4"/>
          <p:cNvPicPr>
            <a:picLocks noChangeAspect="1"/>
          </p:cNvPicPr>
          <p:nvPr/>
        </p:nvPicPr>
        <p:blipFill>
          <a:blip r:embed="rId1"/>
          <a:stretch>
            <a:fillRect/>
          </a:stretch>
        </p:blipFill>
        <p:spPr>
          <a:xfrm rot="21600000">
            <a:off x="0" y="1523"/>
            <a:ext cx="12192000" cy="6856476"/>
          </a:xfrm>
          <a:prstGeom prst="rect">
            <a:avLst/>
          </a:prstGeom>
        </p:spPr>
      </p:pic>
      <p:sp>
        <p:nvSpPr>
          <p:cNvPr id="6" name="rect 6"/>
          <p:cNvSpPr/>
          <p:nvPr/>
        </p:nvSpPr>
        <p:spPr>
          <a:xfrm>
            <a:off x="0" y="2423159"/>
            <a:ext cx="12192000" cy="2324100"/>
          </a:xfrm>
          <a:prstGeom prst="rect">
            <a:avLst/>
          </a:prstGeom>
          <a:solidFill>
            <a:srgbClr val="F5F6F8">
              <a:alpha val="90196"/>
            </a:srgbClr>
          </a:solidFill>
          <a:ln w="0" cap="flat">
            <a:noFill/>
            <a:prstDash val="solid"/>
            <a:miter lim="0"/>
          </a:ln>
        </p:spPr>
        <p:txBody>
          <a:bodyPr rtlCol="0"/>
          <a:lstStyle/>
          <a:p>
            <a:pPr algn="ctr"/>
            <a:endParaRPr lang="zh-CN" altLang="en-US"/>
          </a:p>
        </p:txBody>
      </p:sp>
      <p:grpSp>
        <p:nvGrpSpPr>
          <p:cNvPr id="3" name="group 2"/>
          <p:cNvGrpSpPr/>
          <p:nvPr/>
        </p:nvGrpSpPr>
        <p:grpSpPr>
          <a:xfrm rot="21600000">
            <a:off x="1723289" y="2632496"/>
            <a:ext cx="8664575" cy="948125"/>
            <a:chOff x="-53579" y="-291780"/>
            <a:chExt cx="8664575" cy="948125"/>
          </a:xfrm>
        </p:grpSpPr>
        <p:pic>
          <p:nvPicPr>
            <p:cNvPr id="8" name="picture 8"/>
            <p:cNvPicPr>
              <a:picLocks noChangeAspect="1"/>
            </p:cNvPicPr>
            <p:nvPr/>
          </p:nvPicPr>
          <p:blipFill>
            <a:blip r:embed="rId2"/>
            <a:stretch>
              <a:fillRect/>
            </a:stretch>
          </p:blipFill>
          <p:spPr>
            <a:xfrm rot="21600000">
              <a:off x="0" y="30169"/>
              <a:ext cx="8610996" cy="626176"/>
            </a:xfrm>
            <a:prstGeom prst="rect">
              <a:avLst/>
            </a:prstGeom>
          </p:spPr>
        </p:pic>
        <p:sp>
          <p:nvSpPr>
            <p:cNvPr id="10" name="textbox 10"/>
            <p:cNvSpPr/>
            <p:nvPr/>
          </p:nvSpPr>
          <p:spPr>
            <a:xfrm>
              <a:off x="-53579" y="-291780"/>
              <a:ext cx="8664575" cy="743584"/>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3970" algn="l" rtl="0" eaLnBrk="0">
                <a:lnSpc>
                  <a:spcPct val="93000"/>
                </a:lnSpc>
              </a:pPr>
              <a:r>
                <a:rPr sz="4700" b="1" kern="0" spc="530" dirty="0">
                  <a:solidFill>
                    <a:srgbClr val="0070C0">
                      <a:alpha val="100000"/>
                    </a:srgbClr>
                  </a:solidFill>
                  <a:latin typeface="微软雅黑" panose="020B0503020204020204" charset="-122"/>
                  <a:ea typeface="微软雅黑" panose="020B0503020204020204" charset="-122"/>
                  <a:cs typeface="微软雅黑" panose="020B0503020204020204" charset="-122"/>
                </a:rPr>
                <a:t>江苏致高远智能装备有限公司</a:t>
              </a:r>
              <a:endParaRPr sz="4700" dirty="0">
                <a:latin typeface="微软雅黑" panose="020B0503020204020204" charset="-122"/>
                <a:ea typeface="微软雅黑" panose="020B0503020204020204" charset="-122"/>
                <a:cs typeface="微软雅黑" panose="020B0503020204020204" charset="-122"/>
              </a:endParaRPr>
            </a:p>
          </p:txBody>
        </p:sp>
      </p:grpSp>
      <p:sp>
        <p:nvSpPr>
          <p:cNvPr id="15" name="文本框 14"/>
          <p:cNvSpPr txBox="1"/>
          <p:nvPr/>
        </p:nvSpPr>
        <p:spPr>
          <a:xfrm>
            <a:off x="3699111" y="3753387"/>
            <a:ext cx="4766509" cy="523220"/>
          </a:xfrm>
          <a:prstGeom prst="rect">
            <a:avLst/>
          </a:prstGeom>
          <a:noFill/>
        </p:spPr>
        <p:txBody>
          <a:bodyPr wrap="square">
            <a:spAutoFit/>
          </a:bodyPr>
          <a:lstStyle/>
          <a:p>
            <a:pPr algn="ctr" eaLnBrk="1" hangingPunct="1"/>
            <a:r>
              <a:rPr lang="zh-CN" altLang="en-US" sz="2800" dirty="0">
                <a:ea typeface="Gungsuh" panose="02030600000101010101" pitchFamily="18" charset="-127"/>
              </a:rPr>
              <a:t> </a:t>
            </a:r>
            <a:r>
              <a:rPr lang="en-US" altLang="zh-CN" sz="2800" dirty="0">
                <a:cs typeface="Arial" panose="020B0604020202020204" pitchFamily="34" charset="0"/>
              </a:rPr>
              <a:t>CG Snap Assembly</a:t>
            </a:r>
            <a:endParaRPr lang="en-US" altLang="zh-CN" sz="2800" dirty="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3"/>
          <p:cNvGrpSpPr/>
          <p:nvPr/>
        </p:nvGrpSpPr>
        <p:grpSpPr bwMode="auto">
          <a:xfrm>
            <a:off x="3543301" y="1042988"/>
            <a:ext cx="5191125" cy="685800"/>
            <a:chOff x="0" y="0"/>
            <a:chExt cx="2976" cy="432"/>
          </a:xfrm>
        </p:grpSpPr>
        <p:sp>
          <p:nvSpPr>
            <p:cNvPr id="19459" name="AutoShape 47"/>
            <p:cNvSpPr>
              <a:spLocks noChangeArrowheads="1"/>
            </p:cNvSpPr>
            <p:nvPr/>
          </p:nvSpPr>
          <p:spPr bwMode="auto">
            <a:xfrm>
              <a:off x="240" y="75"/>
              <a:ext cx="2736" cy="288"/>
            </a:xfrm>
            <a:prstGeom prst="roundRect">
              <a:avLst>
                <a:gd name="adj" fmla="val 16667"/>
              </a:avLst>
            </a:prstGeom>
            <a:gradFill rotWithShape="1">
              <a:gsLst>
                <a:gs pos="0">
                  <a:srgbClr val="E5F0DB"/>
                </a:gs>
                <a:gs pos="100000">
                  <a:schemeClr val="accent2"/>
                </a:gs>
              </a:gsLst>
              <a:lin ang="0" scaled="1"/>
            </a:gra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60" name="AutoShape 48"/>
            <p:cNvSpPr>
              <a:spLocks noChangeArrowheads="1"/>
            </p:cNvSpPr>
            <p:nvPr/>
          </p:nvSpPr>
          <p:spPr bwMode="auto">
            <a:xfrm>
              <a:off x="0" y="0"/>
              <a:ext cx="432" cy="432"/>
            </a:xfrm>
            <a:prstGeom prst="diamond">
              <a:avLst/>
            </a:prstGeom>
            <a:solidFill>
              <a:schemeClr val="accent2"/>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61" name="Text Box 49"/>
            <p:cNvSpPr txBox="1">
              <a:spLocks noChangeArrowheads="1"/>
            </p:cNvSpPr>
            <p:nvPr/>
          </p:nvSpPr>
          <p:spPr bwMode="auto">
            <a:xfrm>
              <a:off x="384"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1933"/>
                  </a:solidFill>
                  <a:latin typeface="微软雅黑" panose="020B0503020204020204" charset="-122"/>
                  <a:ea typeface="微软雅黑" panose="020B0503020204020204" charset="-122"/>
                </a:rPr>
                <a:t>  Design concept</a:t>
              </a:r>
              <a:endParaRPr lang="en-US" altLang="zh-CN" b="1">
                <a:solidFill>
                  <a:srgbClr val="001933"/>
                </a:solidFill>
                <a:latin typeface="微软雅黑" panose="020B0503020204020204" charset="-122"/>
                <a:ea typeface="微软雅黑" panose="020B0503020204020204" charset="-122"/>
              </a:endParaRPr>
            </a:p>
          </p:txBody>
        </p:sp>
        <p:sp>
          <p:nvSpPr>
            <p:cNvPr id="19462" name="Text Box 50"/>
            <p:cNvSpPr txBox="1">
              <a:spLocks noChangeArrowheads="1"/>
            </p:cNvSpPr>
            <p:nvPr/>
          </p:nvSpPr>
          <p:spPr bwMode="auto">
            <a:xfrm>
              <a:off x="113" y="82"/>
              <a:ext cx="2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chemeClr val="bg1"/>
                  </a:solidFill>
                  <a:latin typeface="微软雅黑" panose="020B0503020204020204" charset="-122"/>
                  <a:ea typeface="微软雅黑" panose="020B0503020204020204" charset="-122"/>
                </a:rPr>
                <a:t>2</a:t>
              </a:r>
              <a:endParaRPr lang="en-US" altLang="zh-CN" sz="2400">
                <a:solidFill>
                  <a:schemeClr val="bg1"/>
                </a:solidFill>
                <a:latin typeface="微软雅黑" panose="020B0503020204020204" charset="-122"/>
                <a:ea typeface="微软雅黑" panose="020B0503020204020204" charset="-122"/>
              </a:endParaRPr>
            </a:p>
          </p:txBody>
        </p:sp>
      </p:grpSp>
      <p:grpSp>
        <p:nvGrpSpPr>
          <p:cNvPr id="19463" name="Group 56"/>
          <p:cNvGrpSpPr/>
          <p:nvPr/>
        </p:nvGrpSpPr>
        <p:grpSpPr bwMode="auto">
          <a:xfrm>
            <a:off x="3543300" y="1728788"/>
            <a:ext cx="5181600" cy="685800"/>
            <a:chOff x="0" y="0"/>
            <a:chExt cx="2976" cy="432"/>
          </a:xfrm>
        </p:grpSpPr>
        <p:sp>
          <p:nvSpPr>
            <p:cNvPr id="19464" name="AutoShape 57"/>
            <p:cNvSpPr>
              <a:spLocks noChangeArrowheads="1"/>
            </p:cNvSpPr>
            <p:nvPr/>
          </p:nvSpPr>
          <p:spPr bwMode="auto">
            <a:xfrm>
              <a:off x="240" y="75"/>
              <a:ext cx="2736" cy="288"/>
            </a:xfrm>
            <a:prstGeom prst="roundRect">
              <a:avLst>
                <a:gd name="adj" fmla="val 16667"/>
              </a:avLst>
            </a:prstGeom>
            <a:gradFill rotWithShape="1">
              <a:gsLst>
                <a:gs pos="0">
                  <a:srgbClr val="DAE5F2"/>
                </a:gs>
                <a:gs pos="100000">
                  <a:schemeClr val="tx2"/>
                </a:gs>
              </a:gsLst>
              <a:lin ang="0" scaled="1"/>
            </a:gra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65" name="AutoShape 58"/>
            <p:cNvSpPr>
              <a:spLocks noChangeArrowheads="1"/>
            </p:cNvSpPr>
            <p:nvPr/>
          </p:nvSpPr>
          <p:spPr bwMode="auto">
            <a:xfrm>
              <a:off x="0" y="0"/>
              <a:ext cx="432" cy="432"/>
            </a:xfrm>
            <a:prstGeom prst="diamond">
              <a:avLst/>
            </a:prstGeom>
            <a:solidFill>
              <a:schemeClr val="hlink"/>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66" name="Text Box 59"/>
            <p:cNvSpPr txBox="1">
              <a:spLocks noChangeArrowheads="1"/>
            </p:cNvSpPr>
            <p:nvPr/>
          </p:nvSpPr>
          <p:spPr bwMode="auto">
            <a:xfrm>
              <a:off x="384"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0000"/>
                  </a:solidFill>
                  <a:latin typeface="微软雅黑" panose="020B0503020204020204" charset="-122"/>
                  <a:ea typeface="微软雅黑" panose="020B0503020204020204" charset="-122"/>
                </a:rPr>
                <a:t>  </a:t>
              </a:r>
              <a:r>
                <a:rPr lang="en-US" altLang="zh-CN" b="1">
                  <a:solidFill>
                    <a:srgbClr val="000000"/>
                  </a:solidFill>
                  <a:latin typeface="微软雅黑" panose="020B0503020204020204" charset="-122"/>
                  <a:cs typeface="Arial" panose="020B0604020202020204" pitchFamily="34" charset="0"/>
                </a:rPr>
                <a:t>Machine overall</a:t>
              </a:r>
              <a:endParaRPr lang="en-US" altLang="zh-CN" b="1">
                <a:solidFill>
                  <a:srgbClr val="000000"/>
                </a:solidFill>
                <a:latin typeface="微软雅黑" panose="020B0503020204020204" charset="-122"/>
                <a:cs typeface="Arial" panose="020B0604020202020204" pitchFamily="34" charset="0"/>
              </a:endParaRPr>
            </a:p>
          </p:txBody>
        </p:sp>
        <p:sp>
          <p:nvSpPr>
            <p:cNvPr id="19467" name="Text Box 60"/>
            <p:cNvSpPr txBox="1">
              <a:spLocks noChangeArrowheads="1"/>
            </p:cNvSpPr>
            <p:nvPr/>
          </p:nvSpPr>
          <p:spPr bwMode="auto">
            <a:xfrm>
              <a:off x="112" y="67"/>
              <a:ext cx="2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chemeClr val="bg1"/>
                  </a:solidFill>
                  <a:latin typeface="微软雅黑" panose="020B0503020204020204" charset="-122"/>
                  <a:ea typeface="微软雅黑" panose="020B0503020204020204" charset="-122"/>
                </a:rPr>
                <a:t>3</a:t>
              </a:r>
              <a:endParaRPr lang="en-US" altLang="zh-CN" sz="2400">
                <a:solidFill>
                  <a:schemeClr val="bg1"/>
                </a:solidFill>
                <a:latin typeface="微软雅黑" panose="020B0503020204020204" charset="-122"/>
                <a:ea typeface="微软雅黑" panose="020B0503020204020204" charset="-122"/>
              </a:endParaRPr>
            </a:p>
          </p:txBody>
        </p:sp>
      </p:grpSp>
      <p:grpSp>
        <p:nvGrpSpPr>
          <p:cNvPr id="19468" name="Group 28"/>
          <p:cNvGrpSpPr/>
          <p:nvPr/>
        </p:nvGrpSpPr>
        <p:grpSpPr bwMode="auto">
          <a:xfrm>
            <a:off x="3541713" y="2438400"/>
            <a:ext cx="5181600" cy="685800"/>
            <a:chOff x="0" y="0"/>
            <a:chExt cx="2976" cy="432"/>
          </a:xfrm>
        </p:grpSpPr>
        <p:sp>
          <p:nvSpPr>
            <p:cNvPr id="19469" name="AutoShape 47"/>
            <p:cNvSpPr>
              <a:spLocks noChangeArrowheads="1"/>
            </p:cNvSpPr>
            <p:nvPr/>
          </p:nvSpPr>
          <p:spPr bwMode="auto">
            <a:xfrm>
              <a:off x="240" y="75"/>
              <a:ext cx="2736" cy="288"/>
            </a:xfrm>
            <a:prstGeom prst="roundRect">
              <a:avLst>
                <a:gd name="adj" fmla="val 16667"/>
              </a:avLst>
            </a:prstGeom>
            <a:solidFill>
              <a:srgbClr val="00B0F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70" name="AutoShape 48"/>
            <p:cNvSpPr>
              <a:spLocks noChangeArrowheads="1"/>
            </p:cNvSpPr>
            <p:nvPr/>
          </p:nvSpPr>
          <p:spPr bwMode="auto">
            <a:xfrm>
              <a:off x="0" y="0"/>
              <a:ext cx="432" cy="432"/>
            </a:xfrm>
            <a:prstGeom prst="diamond">
              <a:avLst/>
            </a:prstGeom>
            <a:solidFill>
              <a:srgbClr val="00B0F0"/>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19471" name="Text Box 49"/>
            <p:cNvSpPr txBox="1">
              <a:spLocks noChangeArrowheads="1"/>
            </p:cNvSpPr>
            <p:nvPr/>
          </p:nvSpPr>
          <p:spPr bwMode="auto">
            <a:xfrm>
              <a:off x="384"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1933"/>
                  </a:solidFill>
                  <a:latin typeface="微软雅黑" panose="020B0503020204020204" charset="-122"/>
                  <a:ea typeface="微软雅黑" panose="020B0503020204020204" charset="-122"/>
                </a:rPr>
                <a:t>  </a:t>
              </a:r>
              <a:r>
                <a:rPr lang="en-US" altLang="zh-CN" b="1">
                  <a:solidFill>
                    <a:srgbClr val="001933"/>
                  </a:solidFill>
                  <a:latin typeface="微软雅黑" panose="020B0503020204020204" charset="-122"/>
                  <a:cs typeface="Arial" panose="020B0604020202020204" pitchFamily="34" charset="0"/>
                </a:rPr>
                <a:t>Machine layout introduce</a:t>
              </a:r>
              <a:endParaRPr lang="zh-CN" altLang="en-US" b="1">
                <a:solidFill>
                  <a:srgbClr val="001933"/>
                </a:solidFill>
                <a:latin typeface="微软雅黑" panose="020B0503020204020204" charset="-122"/>
                <a:ea typeface="微软雅黑" panose="020B0503020204020204" charset="-122"/>
              </a:endParaRPr>
            </a:p>
          </p:txBody>
        </p:sp>
        <p:sp>
          <p:nvSpPr>
            <p:cNvPr id="19472" name="Text Box 50"/>
            <p:cNvSpPr txBox="1">
              <a:spLocks noChangeArrowheads="1"/>
            </p:cNvSpPr>
            <p:nvPr/>
          </p:nvSpPr>
          <p:spPr bwMode="auto">
            <a:xfrm>
              <a:off x="113" y="80"/>
              <a:ext cx="2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chemeClr val="bg1"/>
                  </a:solidFill>
                  <a:latin typeface="微软雅黑" panose="020B0503020204020204" charset="-122"/>
                  <a:ea typeface="微软雅黑" panose="020B0503020204020204" charset="-122"/>
                </a:rPr>
                <a:t>4</a:t>
              </a:r>
              <a:endParaRPr lang="en-US" altLang="zh-CN" sz="2400">
                <a:solidFill>
                  <a:schemeClr val="bg1"/>
                </a:solidFill>
                <a:latin typeface="微软雅黑" panose="020B0503020204020204" charset="-122"/>
                <a:ea typeface="微软雅黑" panose="020B0503020204020204" charset="-122"/>
              </a:endParaRPr>
            </a:p>
          </p:txBody>
        </p:sp>
      </p:grpSp>
      <p:pic>
        <p:nvPicPr>
          <p:cNvPr id="19473" name="Group 56"/>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98850" y="4565651"/>
            <a:ext cx="5353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74" name="组合 2"/>
          <p:cNvGrpSpPr/>
          <p:nvPr/>
        </p:nvGrpSpPr>
        <p:grpSpPr bwMode="auto">
          <a:xfrm>
            <a:off x="3543300" y="357188"/>
            <a:ext cx="5219700" cy="685800"/>
            <a:chOff x="0" y="0"/>
            <a:chExt cx="4761853" cy="685800"/>
          </a:xfrm>
        </p:grpSpPr>
        <p:sp>
          <p:nvSpPr>
            <p:cNvPr id="19475" name="AutoShape 47"/>
            <p:cNvSpPr>
              <a:spLocks noChangeArrowheads="1"/>
            </p:cNvSpPr>
            <p:nvPr/>
          </p:nvSpPr>
          <p:spPr bwMode="auto">
            <a:xfrm>
              <a:off x="418545" y="112712"/>
              <a:ext cx="4343308"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19476" name="AutoShape 48"/>
            <p:cNvSpPr>
              <a:spLocks noChangeArrowheads="1"/>
            </p:cNvSpPr>
            <p:nvPr/>
          </p:nvSpPr>
          <p:spPr bwMode="auto">
            <a:xfrm>
              <a:off x="0" y="0"/>
              <a:ext cx="685024" cy="685800"/>
            </a:xfrm>
            <a:prstGeom prst="diamond">
              <a:avLst/>
            </a:prstGeom>
            <a:solidFill>
              <a:srgbClr val="D8835E"/>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19477" name="Text Box 49"/>
            <p:cNvSpPr txBox="1">
              <a:spLocks noChangeArrowheads="1"/>
            </p:cNvSpPr>
            <p:nvPr/>
          </p:nvSpPr>
          <p:spPr bwMode="auto">
            <a:xfrm>
              <a:off x="570853" y="17378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latin typeface="微软雅黑" panose="020B0503020204020204" charset="-122"/>
                  <a:cs typeface="Arial" panose="020B0604020202020204" pitchFamily="34" charset="0"/>
                </a:rPr>
                <a:t>  </a:t>
              </a:r>
              <a:r>
                <a:rPr lang="en-US" altLang="zh-CN" b="1">
                  <a:latin typeface="微软雅黑" panose="020B0503020204020204" charset="-122"/>
                  <a:cs typeface="Arial" panose="020B0604020202020204" pitchFamily="34" charset="0"/>
                </a:rPr>
                <a:t>Customer request</a:t>
              </a:r>
              <a:endParaRPr lang="en-US" altLang="zh-CN" b="1">
                <a:latin typeface="微软雅黑" panose="020B0503020204020204" charset="-122"/>
                <a:cs typeface="Arial" panose="020B0604020202020204" pitchFamily="34" charset="0"/>
              </a:endParaRPr>
            </a:p>
          </p:txBody>
        </p:sp>
        <p:sp>
          <p:nvSpPr>
            <p:cNvPr id="19478" name="Text Box 50"/>
            <p:cNvSpPr txBox="1">
              <a:spLocks noChangeArrowheads="1"/>
            </p:cNvSpPr>
            <p:nvPr/>
          </p:nvSpPr>
          <p:spPr bwMode="auto">
            <a:xfrm>
              <a:off x="195905" y="127742"/>
              <a:ext cx="3337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charset="-122"/>
                  <a:ea typeface="微软雅黑" panose="020B0503020204020204" charset="-122"/>
                </a:rPr>
                <a:t>1</a:t>
              </a:r>
              <a:endParaRPr lang="en-US" altLang="zh-CN" sz="2400">
                <a:solidFill>
                  <a:schemeClr val="bg1"/>
                </a:solidFill>
                <a:latin typeface="微软雅黑" panose="020B0503020204020204" charset="-122"/>
                <a:ea typeface="微软雅黑" panose="020B0503020204020204" charset="-122"/>
              </a:endParaRPr>
            </a:p>
          </p:txBody>
        </p:sp>
      </p:grpSp>
      <p:pic>
        <p:nvPicPr>
          <p:cNvPr id="19479" name="Group 2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3846514"/>
            <a:ext cx="5364163"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Group 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1" y="3127376"/>
            <a:ext cx="536416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1" name="Group 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1" y="5284789"/>
            <a:ext cx="536416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8"/>
          <p:cNvPicPr>
            <a:picLocks noChangeAspect="1"/>
          </p:cNvPicPr>
          <p:nvPr/>
        </p:nvPicPr>
        <p:blipFill>
          <a:blip r:embed="rId5"/>
          <a:stretch>
            <a:fillRect/>
          </a:stretch>
        </p:blipFill>
        <p:spPr>
          <a:xfrm rot="21600000">
            <a:off x="10818876" y="0"/>
            <a:ext cx="1373123" cy="5059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19"/>
          <p:cNvGrpSpPr/>
          <p:nvPr/>
        </p:nvGrpSpPr>
        <p:grpSpPr bwMode="auto">
          <a:xfrm>
            <a:off x="1582738" y="73025"/>
            <a:ext cx="4760912" cy="685800"/>
            <a:chOff x="0" y="0"/>
            <a:chExt cx="4761853" cy="685800"/>
          </a:xfrm>
        </p:grpSpPr>
        <p:sp>
          <p:nvSpPr>
            <p:cNvPr id="20483" name="AutoShape 47"/>
            <p:cNvSpPr>
              <a:spLocks noChangeArrowheads="1"/>
            </p:cNvSpPr>
            <p:nvPr/>
          </p:nvSpPr>
          <p:spPr bwMode="auto">
            <a:xfrm>
              <a:off x="419183" y="112713"/>
              <a:ext cx="4342670"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0484" name="AutoShape 48"/>
            <p:cNvSpPr>
              <a:spLocks noChangeArrowheads="1"/>
            </p:cNvSpPr>
            <p:nvPr/>
          </p:nvSpPr>
          <p:spPr bwMode="auto">
            <a:xfrm>
              <a:off x="0" y="0"/>
              <a:ext cx="685936" cy="685800"/>
            </a:xfrm>
            <a:prstGeom prst="diamond">
              <a:avLst/>
            </a:prstGeom>
            <a:solidFill>
              <a:srgbClr val="D8835E"/>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0485" name="Text Box 49"/>
            <p:cNvSpPr txBox="1">
              <a:spLocks noChangeArrowheads="1"/>
            </p:cNvSpPr>
            <p:nvPr/>
          </p:nvSpPr>
          <p:spPr bwMode="auto">
            <a:xfrm>
              <a:off x="570853" y="17378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latin typeface="微软雅黑" panose="020B0503020204020204" charset="-122"/>
                  <a:cs typeface="Arial" panose="020B0604020202020204" pitchFamily="34" charset="0"/>
                </a:rPr>
                <a:t>  </a:t>
              </a:r>
              <a:r>
                <a:rPr lang="en-US" altLang="zh-CN" b="1">
                  <a:cs typeface="Arial" panose="020B0604020202020204" pitchFamily="34" charset="0"/>
                </a:rPr>
                <a:t>Customer Request</a:t>
              </a:r>
              <a:endParaRPr lang="en-US" altLang="zh-CN" b="1">
                <a:cs typeface="Arial" panose="020B0604020202020204" pitchFamily="34" charset="0"/>
              </a:endParaRPr>
            </a:p>
          </p:txBody>
        </p:sp>
        <p:sp>
          <p:nvSpPr>
            <p:cNvPr id="20486" name="Text Box 50"/>
            <p:cNvSpPr txBox="1">
              <a:spLocks noChangeArrowheads="1"/>
            </p:cNvSpPr>
            <p:nvPr/>
          </p:nvSpPr>
          <p:spPr bwMode="auto">
            <a:xfrm>
              <a:off x="180202" y="127742"/>
              <a:ext cx="36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charset="-122"/>
                  <a:ea typeface="微软雅黑" panose="020B0503020204020204" charset="-122"/>
                </a:rPr>
                <a:t>1</a:t>
              </a:r>
              <a:endParaRPr lang="en-US" altLang="zh-CN" sz="2400">
                <a:solidFill>
                  <a:schemeClr val="bg1"/>
                </a:solidFill>
                <a:latin typeface="微软雅黑" panose="020B0503020204020204" charset="-122"/>
                <a:ea typeface="微软雅黑" panose="020B0503020204020204" charset="-122"/>
              </a:endParaRPr>
            </a:p>
          </p:txBody>
        </p:sp>
      </p:grpSp>
      <p:grpSp>
        <p:nvGrpSpPr>
          <p:cNvPr id="20487" name="组合 1"/>
          <p:cNvGrpSpPr/>
          <p:nvPr/>
        </p:nvGrpSpPr>
        <p:grpSpPr bwMode="auto">
          <a:xfrm>
            <a:off x="1573214" y="1036638"/>
            <a:ext cx="9043987" cy="1935162"/>
            <a:chOff x="0" y="0"/>
            <a:chExt cx="8534402" cy="1935163"/>
          </a:xfrm>
        </p:grpSpPr>
        <p:pic>
          <p:nvPicPr>
            <p:cNvPr id="20488" name="Picture 1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106960" y="26987"/>
              <a:ext cx="2302506" cy="1392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20489"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42953" cy="1447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20490" name="加号 6"/>
            <p:cNvSpPr/>
            <p:nvPr/>
          </p:nvSpPr>
          <p:spPr bwMode="auto">
            <a:xfrm>
              <a:off x="2438829" y="531812"/>
              <a:ext cx="609707" cy="581025"/>
            </a:xfrm>
            <a:custGeom>
              <a:avLst/>
              <a:gdLst>
                <a:gd name="T0" fmla="*/ 80817 w 609707"/>
                <a:gd name="T1" fmla="*/ 222184 h 581025"/>
                <a:gd name="T2" fmla="*/ 236525 w 609707"/>
                <a:gd name="T3" fmla="*/ 222184 h 581025"/>
                <a:gd name="T4" fmla="*/ 236525 w 609707"/>
                <a:gd name="T5" fmla="*/ 77015 h 581025"/>
                <a:gd name="T6" fmla="*/ 373182 w 609707"/>
                <a:gd name="T7" fmla="*/ 77015 h 581025"/>
                <a:gd name="T8" fmla="*/ 373182 w 609707"/>
                <a:gd name="T9" fmla="*/ 222184 h 581025"/>
                <a:gd name="T10" fmla="*/ 528890 w 609707"/>
                <a:gd name="T11" fmla="*/ 222184 h 581025"/>
                <a:gd name="T12" fmla="*/ 528890 w 609707"/>
                <a:gd name="T13" fmla="*/ 358841 h 581025"/>
                <a:gd name="T14" fmla="*/ 373182 w 609707"/>
                <a:gd name="T15" fmla="*/ 358841 h 581025"/>
                <a:gd name="T16" fmla="*/ 373182 w 609707"/>
                <a:gd name="T17" fmla="*/ 504010 h 581025"/>
                <a:gd name="T18" fmla="*/ 236525 w 609707"/>
                <a:gd name="T19" fmla="*/ 504010 h 581025"/>
                <a:gd name="T20" fmla="*/ 236525 w 609707"/>
                <a:gd name="T21" fmla="*/ 358841 h 581025"/>
                <a:gd name="T22" fmla="*/ 80817 w 609707"/>
                <a:gd name="T23" fmla="*/ 358841 h 581025"/>
                <a:gd name="T24" fmla="*/ 80817 w 609707"/>
                <a:gd name="T25" fmla="*/ 222184 h 58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9707" h="581025">
                  <a:moveTo>
                    <a:pt x="80817" y="222184"/>
                  </a:moveTo>
                  <a:lnTo>
                    <a:pt x="236525" y="222184"/>
                  </a:lnTo>
                  <a:lnTo>
                    <a:pt x="236525" y="77015"/>
                  </a:lnTo>
                  <a:lnTo>
                    <a:pt x="373182" y="77015"/>
                  </a:lnTo>
                  <a:lnTo>
                    <a:pt x="373182" y="222184"/>
                  </a:lnTo>
                  <a:lnTo>
                    <a:pt x="528890" y="222184"/>
                  </a:lnTo>
                  <a:lnTo>
                    <a:pt x="528890" y="358841"/>
                  </a:lnTo>
                  <a:lnTo>
                    <a:pt x="373182" y="358841"/>
                  </a:lnTo>
                  <a:lnTo>
                    <a:pt x="373182" y="504010"/>
                  </a:lnTo>
                  <a:lnTo>
                    <a:pt x="236525" y="504010"/>
                  </a:lnTo>
                  <a:lnTo>
                    <a:pt x="236525" y="358841"/>
                  </a:lnTo>
                  <a:lnTo>
                    <a:pt x="80817" y="358841"/>
                  </a:lnTo>
                  <a:lnTo>
                    <a:pt x="80817" y="222184"/>
                  </a:lnTo>
                  <a:close/>
                </a:path>
              </a:pathLst>
            </a:custGeom>
            <a:solidFill>
              <a:srgbClr val="2B93FF"/>
            </a:solidFill>
            <a:ln w="9525" cmpd="sng">
              <a:solidFill>
                <a:srgbClr val="2B93FF"/>
              </a:solidFill>
              <a:round/>
            </a:ln>
          </p:spPr>
          <p:txBody>
            <a:bodyPr wrap="none" anchor="ctr"/>
            <a:lstStyle/>
            <a:p>
              <a:endParaRPr lang="zh-CN" altLang="en-US"/>
            </a:p>
          </p:txBody>
        </p:sp>
        <p:sp>
          <p:nvSpPr>
            <p:cNvPr id="20491" name="TextBox 7"/>
            <p:cNvSpPr txBox="1">
              <a:spLocks noChangeArrowheads="1"/>
            </p:cNvSpPr>
            <p:nvPr/>
          </p:nvSpPr>
          <p:spPr bwMode="auto">
            <a:xfrm>
              <a:off x="6934199" y="1627053"/>
              <a:ext cx="1371636" cy="30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400">
                  <a:solidFill>
                    <a:srgbClr val="005EC0"/>
                  </a:solidFill>
                </a:rPr>
                <a:t>Assembly</a:t>
              </a:r>
              <a:endParaRPr lang="zh-CN" altLang="en-US" sz="1400">
                <a:solidFill>
                  <a:srgbClr val="005EC0"/>
                </a:solidFill>
              </a:endParaRPr>
            </a:p>
          </p:txBody>
        </p:sp>
        <p:sp>
          <p:nvSpPr>
            <p:cNvPr id="20492" name="TextBox 14"/>
            <p:cNvSpPr txBox="1">
              <a:spLocks noChangeArrowheads="1"/>
            </p:cNvSpPr>
            <p:nvPr/>
          </p:nvSpPr>
          <p:spPr bwMode="auto">
            <a:xfrm>
              <a:off x="881877" y="1627054"/>
              <a:ext cx="579452" cy="30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400">
                  <a:solidFill>
                    <a:srgbClr val="005EC0"/>
                  </a:solidFill>
                </a:rPr>
                <a:t>CG</a:t>
              </a:r>
              <a:endParaRPr lang="zh-CN" altLang="en-US" sz="1400">
                <a:solidFill>
                  <a:srgbClr val="005EC0"/>
                </a:solidFill>
              </a:endParaRPr>
            </a:p>
          </p:txBody>
        </p:sp>
        <p:sp>
          <p:nvSpPr>
            <p:cNvPr id="20493" name="TextBox 15"/>
            <p:cNvSpPr txBox="1">
              <a:spLocks noChangeArrowheads="1"/>
            </p:cNvSpPr>
            <p:nvPr/>
          </p:nvSpPr>
          <p:spPr bwMode="auto">
            <a:xfrm>
              <a:off x="3962378" y="1627054"/>
              <a:ext cx="838222" cy="30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400">
                  <a:solidFill>
                    <a:srgbClr val="005EC0"/>
                  </a:solidFill>
                </a:rPr>
                <a:t>Housing</a:t>
              </a:r>
              <a:endParaRPr lang="zh-CN" altLang="en-US" sz="1400">
                <a:solidFill>
                  <a:srgbClr val="005EC0"/>
                </a:solidFill>
              </a:endParaRPr>
            </a:p>
          </p:txBody>
        </p:sp>
        <p:pic>
          <p:nvPicPr>
            <p:cNvPr id="2049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974" y="4762"/>
              <a:ext cx="2362428" cy="1487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20495" name="等于号 4"/>
            <p:cNvSpPr/>
            <p:nvPr/>
          </p:nvSpPr>
          <p:spPr bwMode="auto">
            <a:xfrm>
              <a:off x="5523317" y="554037"/>
              <a:ext cx="648657" cy="547688"/>
            </a:xfrm>
            <a:custGeom>
              <a:avLst/>
              <a:gdLst>
                <a:gd name="T0" fmla="*/ 85979 w 648657"/>
                <a:gd name="T1" fmla="*/ 112824 h 547688"/>
                <a:gd name="T2" fmla="*/ 562678 w 648657"/>
                <a:gd name="T3" fmla="*/ 112824 h 547688"/>
                <a:gd name="T4" fmla="*/ 562678 w 648657"/>
                <a:gd name="T5" fmla="*/ 241640 h 547688"/>
                <a:gd name="T6" fmla="*/ 85979 w 648657"/>
                <a:gd name="T7" fmla="*/ 241640 h 547688"/>
                <a:gd name="T8" fmla="*/ 85979 w 648657"/>
                <a:gd name="T9" fmla="*/ 112824 h 547688"/>
                <a:gd name="T10" fmla="*/ 85979 w 648657"/>
                <a:gd name="T11" fmla="*/ 306048 h 547688"/>
                <a:gd name="T12" fmla="*/ 562678 w 648657"/>
                <a:gd name="T13" fmla="*/ 306048 h 547688"/>
                <a:gd name="T14" fmla="*/ 562678 w 648657"/>
                <a:gd name="T15" fmla="*/ 434864 h 547688"/>
                <a:gd name="T16" fmla="*/ 85979 w 648657"/>
                <a:gd name="T17" fmla="*/ 434864 h 547688"/>
                <a:gd name="T18" fmla="*/ 85979 w 648657"/>
                <a:gd name="T19" fmla="*/ 306048 h 547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8657" h="547688">
                  <a:moveTo>
                    <a:pt x="85979" y="112824"/>
                  </a:moveTo>
                  <a:lnTo>
                    <a:pt x="562678" y="112824"/>
                  </a:lnTo>
                  <a:lnTo>
                    <a:pt x="562678" y="241640"/>
                  </a:lnTo>
                  <a:lnTo>
                    <a:pt x="85979" y="241640"/>
                  </a:lnTo>
                  <a:lnTo>
                    <a:pt x="85979" y="112824"/>
                  </a:lnTo>
                  <a:close/>
                  <a:moveTo>
                    <a:pt x="85979" y="306048"/>
                  </a:moveTo>
                  <a:lnTo>
                    <a:pt x="562678" y="306048"/>
                  </a:lnTo>
                  <a:lnTo>
                    <a:pt x="562678" y="434864"/>
                  </a:lnTo>
                  <a:lnTo>
                    <a:pt x="85979" y="434864"/>
                  </a:lnTo>
                  <a:lnTo>
                    <a:pt x="85979" y="306048"/>
                  </a:lnTo>
                  <a:close/>
                </a:path>
              </a:pathLst>
            </a:custGeom>
            <a:solidFill>
              <a:srgbClr val="2B93FF"/>
            </a:solidFill>
            <a:ln w="9525" cmpd="sng">
              <a:solidFill>
                <a:srgbClr val="2B93FF"/>
              </a:solidFill>
              <a:round/>
            </a:ln>
          </p:spPr>
          <p:txBody>
            <a:bodyPr wrap="none" anchor="ctr"/>
            <a:lstStyle/>
            <a:p>
              <a:endParaRPr lang="zh-CN" altLang="en-US"/>
            </a:p>
          </p:txBody>
        </p:sp>
      </p:grpSp>
      <p:pic>
        <p:nvPicPr>
          <p:cNvPr id="2049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081" y="3390900"/>
            <a:ext cx="11077837" cy="322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17" name="picture 208"/>
          <p:cNvPicPr>
            <a:picLocks noChangeAspect="1"/>
          </p:cNvPicPr>
          <p:nvPr/>
        </p:nvPicPr>
        <p:blipFill>
          <a:blip r:embed="rId5"/>
          <a:stretch>
            <a:fillRect/>
          </a:stretch>
        </p:blipFill>
        <p:spPr>
          <a:xfrm rot="21600000">
            <a:off x="10818876" y="0"/>
            <a:ext cx="1373123" cy="5059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47"/>
          <p:cNvSpPr>
            <a:spLocks noChangeArrowheads="1"/>
          </p:cNvSpPr>
          <p:nvPr/>
        </p:nvSpPr>
        <p:spPr bwMode="auto">
          <a:xfrm>
            <a:off x="6596063" y="188913"/>
            <a:ext cx="2436812"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latin typeface="微软雅黑" panose="020B0503020204020204" charset="-122"/>
                <a:ea typeface="微软雅黑" panose="020B0503020204020204" charset="-122"/>
              </a:rPr>
              <a:t>Layout</a:t>
            </a:r>
            <a:endParaRPr lang="zh-CN" altLang="en-US">
              <a:latin typeface="微软雅黑" panose="020B0503020204020204" charset="-122"/>
              <a:ea typeface="微软雅黑" panose="020B0503020204020204" charset="-122"/>
            </a:endParaRPr>
          </a:p>
        </p:txBody>
      </p:sp>
      <p:grpSp>
        <p:nvGrpSpPr>
          <p:cNvPr id="21507" name="组合 19"/>
          <p:cNvGrpSpPr/>
          <p:nvPr/>
        </p:nvGrpSpPr>
        <p:grpSpPr bwMode="auto">
          <a:xfrm>
            <a:off x="1589088" y="76200"/>
            <a:ext cx="4760912" cy="685800"/>
            <a:chOff x="0" y="0"/>
            <a:chExt cx="4761853" cy="685800"/>
          </a:xfrm>
        </p:grpSpPr>
        <p:sp>
          <p:nvSpPr>
            <p:cNvPr id="21508" name="AutoShape 47"/>
            <p:cNvSpPr>
              <a:spLocks noChangeArrowheads="1"/>
            </p:cNvSpPr>
            <p:nvPr/>
          </p:nvSpPr>
          <p:spPr bwMode="auto">
            <a:xfrm>
              <a:off x="419183" y="112713"/>
              <a:ext cx="4342670"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1509" name="AutoShape 48"/>
            <p:cNvSpPr>
              <a:spLocks noChangeArrowheads="1"/>
            </p:cNvSpPr>
            <p:nvPr/>
          </p:nvSpPr>
          <p:spPr bwMode="auto">
            <a:xfrm>
              <a:off x="0" y="0"/>
              <a:ext cx="685936" cy="685800"/>
            </a:xfrm>
            <a:prstGeom prst="diamond">
              <a:avLst/>
            </a:prstGeom>
            <a:solidFill>
              <a:srgbClr val="D8835E"/>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1510" name="Text Box 49"/>
            <p:cNvSpPr txBox="1">
              <a:spLocks noChangeArrowheads="1"/>
            </p:cNvSpPr>
            <p:nvPr/>
          </p:nvSpPr>
          <p:spPr bwMode="auto">
            <a:xfrm>
              <a:off x="570853" y="17378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latin typeface="微软雅黑" panose="020B0503020204020204" charset="-122"/>
                  <a:cs typeface="Arial" panose="020B0604020202020204" pitchFamily="34" charset="0"/>
                </a:rPr>
                <a:t>  </a:t>
              </a:r>
              <a:r>
                <a:rPr lang="en-US" altLang="zh-CN" b="1">
                  <a:cs typeface="Arial" panose="020B0604020202020204" pitchFamily="34" charset="0"/>
                </a:rPr>
                <a:t>Customer Request</a:t>
              </a:r>
              <a:endParaRPr lang="en-US" altLang="zh-CN" b="1">
                <a:cs typeface="Arial" panose="020B0604020202020204" pitchFamily="34" charset="0"/>
              </a:endParaRPr>
            </a:p>
          </p:txBody>
        </p:sp>
        <p:sp>
          <p:nvSpPr>
            <p:cNvPr id="21511" name="Text Box 50"/>
            <p:cNvSpPr txBox="1">
              <a:spLocks noChangeArrowheads="1"/>
            </p:cNvSpPr>
            <p:nvPr/>
          </p:nvSpPr>
          <p:spPr bwMode="auto">
            <a:xfrm>
              <a:off x="180202" y="127742"/>
              <a:ext cx="36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charset="-122"/>
                  <a:ea typeface="微软雅黑" panose="020B0503020204020204" charset="-122"/>
                </a:rPr>
                <a:t>1</a:t>
              </a:r>
              <a:endParaRPr lang="en-US" altLang="zh-CN" sz="2400">
                <a:solidFill>
                  <a:schemeClr val="bg1"/>
                </a:solidFill>
                <a:latin typeface="微软雅黑" panose="020B0503020204020204" charset="-122"/>
                <a:ea typeface="微软雅黑" panose="020B0503020204020204" charset="-122"/>
              </a:endParaRPr>
            </a:p>
          </p:txBody>
        </p:sp>
      </p:grpSp>
      <p:grpSp>
        <p:nvGrpSpPr>
          <p:cNvPr id="21512" name="组合 1"/>
          <p:cNvGrpSpPr>
            <a:grpSpLocks noChangeAspect="1"/>
          </p:cNvGrpSpPr>
          <p:nvPr/>
        </p:nvGrpSpPr>
        <p:grpSpPr bwMode="auto">
          <a:xfrm>
            <a:off x="2362201" y="1066799"/>
            <a:ext cx="4676774" cy="5716641"/>
            <a:chOff x="0" y="0"/>
            <a:chExt cx="4233515" cy="5175007"/>
          </a:xfrm>
        </p:grpSpPr>
        <p:pic>
          <p:nvPicPr>
            <p:cNvPr id="21513" name="Picture 1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387" y="0"/>
              <a:ext cx="3992235" cy="1781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21514"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6321"/>
              <a:ext cx="4233515" cy="3498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11" name="picture 208"/>
          <p:cNvPicPr>
            <a:picLocks noChangeAspect="1"/>
          </p:cNvPicPr>
          <p:nvPr/>
        </p:nvPicPr>
        <p:blipFill>
          <a:blip r:embed="rId3"/>
          <a:stretch>
            <a:fillRect/>
          </a:stretch>
        </p:blipFill>
        <p:spPr>
          <a:xfrm rot="21600000">
            <a:off x="10818876" y="0"/>
            <a:ext cx="1373123" cy="5059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19"/>
          <p:cNvGrpSpPr/>
          <p:nvPr/>
        </p:nvGrpSpPr>
        <p:grpSpPr bwMode="auto">
          <a:xfrm>
            <a:off x="1600201" y="84138"/>
            <a:ext cx="4760913" cy="685800"/>
            <a:chOff x="0" y="0"/>
            <a:chExt cx="4761853" cy="685800"/>
          </a:xfrm>
        </p:grpSpPr>
        <p:sp>
          <p:nvSpPr>
            <p:cNvPr id="22531" name="AutoShape 47"/>
            <p:cNvSpPr>
              <a:spLocks noChangeArrowheads="1"/>
            </p:cNvSpPr>
            <p:nvPr/>
          </p:nvSpPr>
          <p:spPr bwMode="auto">
            <a:xfrm>
              <a:off x="419183" y="112712"/>
              <a:ext cx="4342670"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2532" name="AutoShape 48"/>
            <p:cNvSpPr>
              <a:spLocks noChangeArrowheads="1"/>
            </p:cNvSpPr>
            <p:nvPr/>
          </p:nvSpPr>
          <p:spPr bwMode="auto">
            <a:xfrm>
              <a:off x="0" y="0"/>
              <a:ext cx="685935" cy="685800"/>
            </a:xfrm>
            <a:prstGeom prst="diamond">
              <a:avLst/>
            </a:prstGeom>
            <a:solidFill>
              <a:srgbClr val="D8835E"/>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charset="-122"/>
                <a:ea typeface="微软雅黑" panose="020B0503020204020204" charset="-122"/>
              </a:endParaRPr>
            </a:p>
          </p:txBody>
        </p:sp>
        <p:sp>
          <p:nvSpPr>
            <p:cNvPr id="22533" name="Text Box 49"/>
            <p:cNvSpPr txBox="1">
              <a:spLocks noChangeArrowheads="1"/>
            </p:cNvSpPr>
            <p:nvPr/>
          </p:nvSpPr>
          <p:spPr bwMode="auto">
            <a:xfrm>
              <a:off x="570853" y="17378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latin typeface="微软雅黑" panose="020B0503020204020204" charset="-122"/>
                  <a:cs typeface="Arial" panose="020B0604020202020204" pitchFamily="34" charset="0"/>
                </a:rPr>
                <a:t>  </a:t>
              </a:r>
              <a:r>
                <a:rPr lang="en-US" altLang="zh-CN" b="1">
                  <a:cs typeface="Arial" panose="020B0604020202020204" pitchFamily="34" charset="0"/>
                </a:rPr>
                <a:t>Customer Request</a:t>
              </a:r>
              <a:endParaRPr lang="en-US" altLang="zh-CN" b="1">
                <a:cs typeface="Arial" panose="020B0604020202020204" pitchFamily="34" charset="0"/>
              </a:endParaRPr>
            </a:p>
          </p:txBody>
        </p:sp>
        <p:sp>
          <p:nvSpPr>
            <p:cNvPr id="22534" name="Text Box 50"/>
            <p:cNvSpPr txBox="1">
              <a:spLocks noChangeArrowheads="1"/>
            </p:cNvSpPr>
            <p:nvPr/>
          </p:nvSpPr>
          <p:spPr bwMode="auto">
            <a:xfrm>
              <a:off x="180202" y="127742"/>
              <a:ext cx="36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charset="-122"/>
                  <a:ea typeface="微软雅黑" panose="020B0503020204020204" charset="-122"/>
                </a:rPr>
                <a:t>1</a:t>
              </a:r>
              <a:endParaRPr lang="en-US" altLang="zh-CN" sz="2400">
                <a:solidFill>
                  <a:schemeClr val="bg1"/>
                </a:solidFill>
                <a:latin typeface="微软雅黑" panose="020B0503020204020204" charset="-122"/>
                <a:ea typeface="微软雅黑" panose="020B0503020204020204" charset="-122"/>
              </a:endParaRPr>
            </a:p>
          </p:txBody>
        </p:sp>
      </p:grpSp>
      <p:sp>
        <p:nvSpPr>
          <p:cNvPr id="22535" name="AutoShape 47"/>
          <p:cNvSpPr>
            <a:spLocks noChangeArrowheads="1"/>
          </p:cNvSpPr>
          <p:nvPr/>
        </p:nvSpPr>
        <p:spPr bwMode="auto">
          <a:xfrm>
            <a:off x="6553201" y="209550"/>
            <a:ext cx="2436813" cy="457200"/>
          </a:xfrm>
          <a:prstGeom prst="roundRect">
            <a:avLst>
              <a:gd name="adj" fmla="val 16667"/>
            </a:avLst>
          </a:prstGeom>
          <a:solidFill>
            <a:srgbClr val="D8835E"/>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latin typeface="微软雅黑" panose="020B0503020204020204" charset="-122"/>
                <a:ea typeface="微软雅黑" panose="020B0503020204020204" charset="-122"/>
              </a:rPr>
              <a:t>CG Press</a:t>
            </a:r>
            <a:endParaRPr lang="zh-CN" altLang="en-US">
              <a:latin typeface="微软雅黑" panose="020B0503020204020204" charset="-122"/>
              <a:ea typeface="微软雅黑" panose="020B0503020204020204" charset="-122"/>
            </a:endParaRPr>
          </a:p>
        </p:txBody>
      </p:sp>
      <p:sp>
        <p:nvSpPr>
          <p:cNvPr id="22536" name="TextBox 25"/>
          <p:cNvSpPr txBox="1">
            <a:spLocks noChangeArrowheads="1"/>
          </p:cNvSpPr>
          <p:nvPr/>
        </p:nvSpPr>
        <p:spPr bwMode="auto">
          <a:xfrm>
            <a:off x="1981201" y="762000"/>
            <a:ext cx="1800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b="1">
                <a:latin typeface="微软雅黑" panose="020B0503020204020204" charset="-122"/>
                <a:ea typeface="微软雅黑" panose="020B0503020204020204" charset="-122"/>
              </a:rPr>
              <a:t>Roller Pressing</a:t>
            </a:r>
            <a:r>
              <a:rPr lang="zh-CN" altLang="en-US" sz="1600" b="1">
                <a:latin typeface="微软雅黑" panose="020B0503020204020204" charset="-122"/>
                <a:ea typeface="微软雅黑" panose="020B0503020204020204" charset="-122"/>
              </a:rPr>
              <a:t>：</a:t>
            </a:r>
            <a:endParaRPr lang="zh-CN" altLang="en-US" sz="1600" b="1">
              <a:latin typeface="微软雅黑" panose="020B0503020204020204" charset="-122"/>
              <a:ea typeface="微软雅黑" panose="020B0503020204020204" charset="-122"/>
            </a:endParaRPr>
          </a:p>
        </p:txBody>
      </p:sp>
      <p:pic>
        <p:nvPicPr>
          <p:cNvPr id="22537" name="Picture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43200" y="1038225"/>
            <a:ext cx="5486400" cy="276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22538"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767138"/>
            <a:ext cx="6122988" cy="248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11" name="picture 208"/>
          <p:cNvPicPr>
            <a:picLocks noChangeAspect="1"/>
          </p:cNvPicPr>
          <p:nvPr/>
        </p:nvPicPr>
        <p:blipFill>
          <a:blip r:embed="rId3"/>
          <a:stretch>
            <a:fillRect/>
          </a:stretch>
        </p:blipFill>
        <p:spPr>
          <a:xfrm rot="21600000">
            <a:off x="10818876" y="0"/>
            <a:ext cx="1373123" cy="5059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p:nvPr/>
        </p:nvGrpSpPr>
        <p:grpSpPr bwMode="auto">
          <a:xfrm>
            <a:off x="1593850" y="69850"/>
            <a:ext cx="4724400" cy="685800"/>
            <a:chOff x="0" y="0"/>
            <a:chExt cx="2976" cy="432"/>
          </a:xfrm>
        </p:grpSpPr>
        <p:sp>
          <p:nvSpPr>
            <p:cNvPr id="23555" name="AutoShape 47"/>
            <p:cNvSpPr>
              <a:spLocks noChangeArrowheads="1"/>
            </p:cNvSpPr>
            <p:nvPr/>
          </p:nvSpPr>
          <p:spPr bwMode="auto">
            <a:xfrm>
              <a:off x="240" y="75"/>
              <a:ext cx="2736" cy="288"/>
            </a:xfrm>
            <a:prstGeom prst="roundRect">
              <a:avLst>
                <a:gd name="adj" fmla="val 16667"/>
              </a:avLst>
            </a:prstGeom>
            <a:gradFill rotWithShape="1">
              <a:gsLst>
                <a:gs pos="0">
                  <a:srgbClr val="E5F0DB"/>
                </a:gs>
                <a:gs pos="100000">
                  <a:schemeClr val="accent2"/>
                </a:gs>
              </a:gsLst>
              <a:lin ang="0" scaled="1"/>
            </a:gra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6" name="AutoShape 48"/>
            <p:cNvSpPr>
              <a:spLocks noChangeArrowheads="1"/>
            </p:cNvSpPr>
            <p:nvPr/>
          </p:nvSpPr>
          <p:spPr bwMode="auto">
            <a:xfrm>
              <a:off x="0" y="0"/>
              <a:ext cx="432" cy="432"/>
            </a:xfrm>
            <a:prstGeom prst="diamond">
              <a:avLst/>
            </a:prstGeom>
            <a:solidFill>
              <a:schemeClr val="accent2"/>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Text Box 49"/>
            <p:cNvSpPr txBox="1">
              <a:spLocks noChangeArrowheads="1"/>
            </p:cNvSpPr>
            <p:nvPr/>
          </p:nvSpPr>
          <p:spPr bwMode="auto">
            <a:xfrm>
              <a:off x="443"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1933"/>
                  </a:solidFill>
                </a:rPr>
                <a:t>Design Concept</a:t>
              </a:r>
              <a:endParaRPr lang="en-US" altLang="zh-CN" b="1">
                <a:solidFill>
                  <a:srgbClr val="001933"/>
                </a:solidFill>
              </a:endParaRPr>
            </a:p>
          </p:txBody>
        </p:sp>
        <p:sp>
          <p:nvSpPr>
            <p:cNvPr id="23558" name="Text Box 50"/>
            <p:cNvSpPr txBox="1">
              <a:spLocks noChangeArrowheads="1"/>
            </p:cNvSpPr>
            <p:nvPr/>
          </p:nvSpPr>
          <p:spPr bwMode="auto">
            <a:xfrm>
              <a:off x="97" y="6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400">
                  <a:solidFill>
                    <a:schemeClr val="bg1"/>
                  </a:solidFill>
                </a:rPr>
                <a:t>2</a:t>
              </a:r>
              <a:endParaRPr lang="en-US" altLang="zh-CN" sz="2400">
                <a:solidFill>
                  <a:schemeClr val="bg1"/>
                </a:solidFill>
              </a:endParaRPr>
            </a:p>
          </p:txBody>
        </p:sp>
      </p:grpSp>
      <p:sp>
        <p:nvSpPr>
          <p:cNvPr id="23559" name="矩形 8"/>
          <p:cNvSpPr>
            <a:spLocks noChangeArrowheads="1"/>
          </p:cNvSpPr>
          <p:nvPr/>
        </p:nvSpPr>
        <p:spPr bwMode="auto">
          <a:xfrm>
            <a:off x="1905000" y="1066801"/>
            <a:ext cx="83058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5EC0"/>
                </a:solidFill>
                <a:latin typeface="微软雅黑" panose="020B0503020204020204" charset="-122"/>
                <a:ea typeface="微软雅黑" panose="020B0503020204020204" charset="-122"/>
              </a:rPr>
              <a:t>Process Summary</a:t>
            </a:r>
            <a:endParaRPr lang="en-US" altLang="zh-CN">
              <a:solidFill>
                <a:srgbClr val="005EC0"/>
              </a:solidFill>
              <a:latin typeface="微软雅黑" panose="020B0503020204020204" charset="-122"/>
              <a:ea typeface="微软雅黑" panose="020B0503020204020204" charset="-122"/>
            </a:endParaRPr>
          </a:p>
          <a:p>
            <a:pPr eaLnBrk="1" hangingPunct="1"/>
            <a:endParaRPr lang="en-US" altLang="zh-CN" sz="1400">
              <a:solidFill>
                <a:srgbClr val="005EC0"/>
              </a:solidFill>
              <a:latin typeface="微软雅黑" panose="020B0503020204020204" charset="-122"/>
              <a:cs typeface="Arial" panose="020B0604020202020204" pitchFamily="34" charset="0"/>
            </a:endParaRPr>
          </a:p>
          <a:p>
            <a:pPr eaLnBrk="1" hangingPunct="1"/>
            <a:r>
              <a:rPr lang="en-US" altLang="zh-CN" sz="1400">
                <a:solidFill>
                  <a:srgbClr val="005EC0"/>
                </a:solidFill>
                <a:latin typeface="微软雅黑" panose="020B0503020204020204" charset="-122"/>
                <a:cs typeface="Arial" panose="020B0604020202020204" pitchFamily="34" charset="0"/>
              </a:rPr>
              <a:t>1. Load CG and HSG to pallet, then put pallet to equipment conveyor line.</a:t>
            </a:r>
            <a:endParaRPr lang="en-US" altLang="zh-CN" sz="1400">
              <a:solidFill>
                <a:srgbClr val="005EC0"/>
              </a:solidFill>
              <a:latin typeface="微软雅黑" panose="020B0503020204020204" charset="-122"/>
              <a:cs typeface="Arial" panose="020B0604020202020204" pitchFamily="34" charset="0"/>
            </a:endParaRPr>
          </a:p>
          <a:p>
            <a:pPr eaLnBrk="1" hangingPunct="1"/>
            <a:r>
              <a:rPr lang="en-US" altLang="zh-CN" sz="1400">
                <a:solidFill>
                  <a:srgbClr val="005EC0"/>
                </a:solidFill>
                <a:latin typeface="微软雅黑" panose="020B0503020204020204" charset="-122"/>
                <a:cs typeface="Arial" panose="020B0604020202020204" pitchFamily="34" charset="0"/>
              </a:rPr>
              <a:t>2. Scan barcode and then assemble CG to HSG.</a:t>
            </a:r>
            <a:endParaRPr lang="en-US" altLang="zh-CN" sz="1400">
              <a:solidFill>
                <a:srgbClr val="005EC0"/>
              </a:solidFill>
              <a:latin typeface="微软雅黑" panose="020B0503020204020204" charset="-122"/>
              <a:cs typeface="Arial" panose="020B0604020202020204" pitchFamily="34" charset="0"/>
            </a:endParaRPr>
          </a:p>
          <a:p>
            <a:pPr eaLnBrk="1" hangingPunct="1"/>
            <a:r>
              <a:rPr lang="en-US" altLang="zh-CN" sz="1400">
                <a:solidFill>
                  <a:srgbClr val="005EC0"/>
                </a:solidFill>
                <a:latin typeface="微软雅黑" panose="020B0503020204020204" charset="-122"/>
                <a:cs typeface="Arial" panose="020B0604020202020204" pitchFamily="34" charset="0"/>
              </a:rPr>
              <a:t>3. Rolling press CG.</a:t>
            </a:r>
            <a:endParaRPr lang="en-US" altLang="zh-CN" sz="1400">
              <a:solidFill>
                <a:srgbClr val="005EC0"/>
              </a:solidFill>
              <a:latin typeface="微软雅黑" panose="020B0503020204020204" charset="-122"/>
              <a:cs typeface="Arial" panose="020B0604020202020204" pitchFamily="34" charset="0"/>
            </a:endParaRPr>
          </a:p>
          <a:p>
            <a:pPr eaLnBrk="1" hangingPunct="1"/>
            <a:r>
              <a:rPr lang="en-US" altLang="zh-CN" sz="1400">
                <a:solidFill>
                  <a:srgbClr val="005EC0"/>
                </a:solidFill>
                <a:latin typeface="微软雅黑" panose="020B0503020204020204" charset="-122"/>
                <a:cs typeface="Arial" panose="020B0604020202020204" pitchFamily="34" charset="0"/>
              </a:rPr>
              <a:t>4. Unload Pallet.</a:t>
            </a:r>
            <a:endParaRPr lang="en-US" altLang="zh-CN" sz="1400">
              <a:solidFill>
                <a:srgbClr val="005EC0"/>
              </a:solidFill>
              <a:latin typeface="微软雅黑" panose="020B0503020204020204" charset="-122"/>
              <a:cs typeface="Arial" panose="020B0604020202020204" pitchFamily="34" charset="0"/>
            </a:endParaRPr>
          </a:p>
        </p:txBody>
      </p:sp>
      <p:pic>
        <p:nvPicPr>
          <p:cNvPr id="23560" name="Picture 9" descr="C:\Users\jst2489\Desktop\DFM截图\15.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46551" y="2133601"/>
            <a:ext cx="4043363" cy="371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8"/>
          <p:cNvPicPr>
            <a:picLocks noChangeAspect="1"/>
          </p:cNvPicPr>
          <p:nvPr/>
        </p:nvPicPr>
        <p:blipFill>
          <a:blip r:embed="rId2"/>
          <a:stretch>
            <a:fillRect/>
          </a:stretch>
        </p:blipFill>
        <p:spPr>
          <a:xfrm rot="21600000">
            <a:off x="10818876" y="0"/>
            <a:ext cx="1373123" cy="5059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5"/>
          <p:cNvGrpSpPr/>
          <p:nvPr/>
        </p:nvGrpSpPr>
        <p:grpSpPr bwMode="auto">
          <a:xfrm>
            <a:off x="1600200" y="76200"/>
            <a:ext cx="4724400" cy="685800"/>
            <a:chOff x="0" y="0"/>
            <a:chExt cx="2976" cy="432"/>
          </a:xfrm>
        </p:grpSpPr>
        <p:sp>
          <p:nvSpPr>
            <p:cNvPr id="24579" name="AutoShape 57"/>
            <p:cNvSpPr>
              <a:spLocks noChangeArrowheads="1"/>
            </p:cNvSpPr>
            <p:nvPr/>
          </p:nvSpPr>
          <p:spPr bwMode="auto">
            <a:xfrm>
              <a:off x="240" y="75"/>
              <a:ext cx="2736" cy="288"/>
            </a:xfrm>
            <a:prstGeom prst="roundRect">
              <a:avLst>
                <a:gd name="adj" fmla="val 16667"/>
              </a:avLst>
            </a:prstGeom>
            <a:gradFill rotWithShape="1">
              <a:gsLst>
                <a:gs pos="0">
                  <a:srgbClr val="DAE5F2"/>
                </a:gs>
                <a:gs pos="100000">
                  <a:schemeClr val="tx2"/>
                </a:gs>
              </a:gsLst>
              <a:lin ang="0" scaled="1"/>
            </a:gra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0" name="AutoShape 58"/>
            <p:cNvSpPr>
              <a:spLocks noChangeArrowheads="1"/>
            </p:cNvSpPr>
            <p:nvPr/>
          </p:nvSpPr>
          <p:spPr bwMode="auto">
            <a:xfrm>
              <a:off x="0" y="0"/>
              <a:ext cx="432" cy="432"/>
            </a:xfrm>
            <a:prstGeom prst="diamond">
              <a:avLst/>
            </a:prstGeom>
            <a:solidFill>
              <a:schemeClr val="hlink"/>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1" name="Text Box 59"/>
            <p:cNvSpPr txBox="1">
              <a:spLocks noChangeArrowheads="1"/>
            </p:cNvSpPr>
            <p:nvPr/>
          </p:nvSpPr>
          <p:spPr bwMode="auto">
            <a:xfrm>
              <a:off x="447"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0000"/>
                  </a:solidFill>
                  <a:cs typeface="Arial" panose="020B0604020202020204" pitchFamily="34" charset="0"/>
                </a:rPr>
                <a:t>Machine Overview</a:t>
              </a:r>
              <a:endParaRPr lang="en-US" altLang="zh-CN" b="1">
                <a:solidFill>
                  <a:srgbClr val="000000"/>
                </a:solidFill>
                <a:cs typeface="Arial" panose="020B0604020202020204" pitchFamily="34" charset="0"/>
              </a:endParaRPr>
            </a:p>
          </p:txBody>
        </p:sp>
        <p:sp>
          <p:nvSpPr>
            <p:cNvPr id="24582" name="Text Box 60"/>
            <p:cNvSpPr txBox="1">
              <a:spLocks noChangeArrowheads="1"/>
            </p:cNvSpPr>
            <p:nvPr/>
          </p:nvSpPr>
          <p:spPr bwMode="auto">
            <a:xfrm>
              <a:off x="97" y="6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400">
                  <a:solidFill>
                    <a:schemeClr val="bg1"/>
                  </a:solidFill>
                </a:rPr>
                <a:t>3</a:t>
              </a:r>
              <a:endParaRPr lang="en-US" altLang="zh-CN" sz="2400">
                <a:solidFill>
                  <a:schemeClr val="bg1"/>
                </a:solidFill>
              </a:endParaRPr>
            </a:p>
          </p:txBody>
        </p:sp>
      </p:grpSp>
      <p:grpSp>
        <p:nvGrpSpPr>
          <p:cNvPr id="24583" name="组合 3"/>
          <p:cNvGrpSpPr/>
          <p:nvPr/>
        </p:nvGrpSpPr>
        <p:grpSpPr bwMode="auto">
          <a:xfrm>
            <a:off x="1628774" y="984250"/>
            <a:ext cx="8963012" cy="4959350"/>
            <a:chOff x="-1" y="0"/>
            <a:chExt cx="8963012" cy="4959350"/>
          </a:xfrm>
        </p:grpSpPr>
        <p:pic>
          <p:nvPicPr>
            <p:cNvPr id="24584" name="Picture 4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64288" y="531813"/>
              <a:ext cx="2590800" cy="428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24585" name="Picture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5025" y="471488"/>
              <a:ext cx="2632075" cy="434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24586"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88" y="217488"/>
              <a:ext cx="2493962" cy="450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24587" name="TextBox 43"/>
            <p:cNvSpPr txBox="1">
              <a:spLocks noChangeArrowheads="1"/>
            </p:cNvSpPr>
            <p:nvPr/>
          </p:nvSpPr>
          <p:spPr bwMode="auto">
            <a:xfrm>
              <a:off x="4046357" y="1803"/>
              <a:ext cx="1219297" cy="2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u="sng">
                  <a:latin typeface="微软雅黑" panose="020B0503020204020204" charset="-122"/>
                  <a:ea typeface="微软雅黑" panose="020B0503020204020204" charset="-122"/>
                </a:rPr>
                <a:t>Front  View</a:t>
              </a:r>
              <a:endParaRPr lang="zh-CN" altLang="en-US" sz="1200" u="sng">
                <a:latin typeface="微软雅黑" panose="020B0503020204020204" charset="-122"/>
                <a:ea typeface="微软雅黑" panose="020B0503020204020204" charset="-122"/>
              </a:endParaRPr>
            </a:p>
          </p:txBody>
        </p:sp>
        <p:sp>
          <p:nvSpPr>
            <p:cNvPr id="24588" name="TextBox 43"/>
            <p:cNvSpPr txBox="1">
              <a:spLocks noChangeArrowheads="1"/>
            </p:cNvSpPr>
            <p:nvPr/>
          </p:nvSpPr>
          <p:spPr bwMode="auto">
            <a:xfrm>
              <a:off x="6895961" y="0"/>
              <a:ext cx="1219297" cy="2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u="sng">
                  <a:latin typeface="微软雅黑" panose="020B0503020204020204" charset="-122"/>
                  <a:ea typeface="微软雅黑" panose="020B0503020204020204" charset="-122"/>
                </a:rPr>
                <a:t>Back  View</a:t>
              </a:r>
              <a:endParaRPr lang="zh-CN" altLang="en-US" sz="1200" u="sng">
                <a:latin typeface="微软雅黑" panose="020B0503020204020204" charset="-122"/>
                <a:ea typeface="微软雅黑" panose="020B0503020204020204" charset="-122"/>
              </a:endParaRPr>
            </a:p>
          </p:txBody>
        </p:sp>
        <p:cxnSp>
          <p:nvCxnSpPr>
            <p:cNvPr id="24589" name="直接连接符 26"/>
            <p:cNvCxnSpPr>
              <a:cxnSpLocks noChangeShapeType="1"/>
            </p:cNvCxnSpPr>
            <p:nvPr/>
          </p:nvCxnSpPr>
          <p:spPr bwMode="auto">
            <a:xfrm flipH="1">
              <a:off x="3213100" y="495300"/>
              <a:ext cx="1087438" cy="0"/>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590" name="直接连接符 27"/>
            <p:cNvCxnSpPr>
              <a:cxnSpLocks noChangeShapeType="1"/>
            </p:cNvCxnSpPr>
            <p:nvPr/>
          </p:nvCxnSpPr>
          <p:spPr bwMode="auto">
            <a:xfrm flipH="1">
              <a:off x="3205163" y="4775200"/>
              <a:ext cx="727075" cy="0"/>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591" name="直接连接符 28"/>
            <p:cNvCxnSpPr>
              <a:cxnSpLocks noChangeShapeType="1"/>
            </p:cNvCxnSpPr>
            <p:nvPr/>
          </p:nvCxnSpPr>
          <p:spPr bwMode="auto">
            <a:xfrm>
              <a:off x="3313113" y="506413"/>
              <a:ext cx="0" cy="4257675"/>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24592" name="TextBox 44"/>
            <p:cNvSpPr txBox="1">
              <a:spLocks noChangeArrowheads="1"/>
            </p:cNvSpPr>
            <p:nvPr/>
          </p:nvSpPr>
          <p:spPr bwMode="auto">
            <a:xfrm rot="10800000">
              <a:off x="3019478" y="2088268"/>
              <a:ext cx="369332" cy="105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2000mm</a:t>
              </a:r>
              <a:endParaRPr lang="zh-CN" altLang="en-US" sz="1200">
                <a:latin typeface="微软雅黑" panose="020B0503020204020204" charset="-122"/>
                <a:ea typeface="微软雅黑" panose="020B0503020204020204" charset="-122"/>
              </a:endParaRPr>
            </a:p>
          </p:txBody>
        </p:sp>
        <p:cxnSp>
          <p:nvCxnSpPr>
            <p:cNvPr id="24593" name="直接连接符 31"/>
            <p:cNvCxnSpPr>
              <a:cxnSpLocks noChangeShapeType="1"/>
            </p:cNvCxnSpPr>
            <p:nvPr/>
          </p:nvCxnSpPr>
          <p:spPr bwMode="auto">
            <a:xfrm flipH="1">
              <a:off x="8658225" y="3070225"/>
              <a:ext cx="228600" cy="0"/>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594" name="直接连接符 33"/>
            <p:cNvCxnSpPr>
              <a:cxnSpLocks noChangeShapeType="1"/>
            </p:cNvCxnSpPr>
            <p:nvPr/>
          </p:nvCxnSpPr>
          <p:spPr bwMode="auto">
            <a:xfrm flipH="1" flipV="1">
              <a:off x="8216900" y="4775200"/>
              <a:ext cx="660400" cy="158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24595" name="TextBox 44"/>
            <p:cNvSpPr txBox="1">
              <a:spLocks noChangeArrowheads="1"/>
            </p:cNvSpPr>
            <p:nvPr/>
          </p:nvSpPr>
          <p:spPr bwMode="auto">
            <a:xfrm rot="10800000">
              <a:off x="8593679" y="3371880"/>
              <a:ext cx="369332" cy="105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800mm</a:t>
              </a:r>
              <a:endParaRPr lang="zh-CN" altLang="en-US" sz="1200">
                <a:latin typeface="微软雅黑" panose="020B0503020204020204" charset="-122"/>
                <a:ea typeface="微软雅黑" panose="020B0503020204020204" charset="-122"/>
              </a:endParaRPr>
            </a:p>
          </p:txBody>
        </p:sp>
        <p:cxnSp>
          <p:nvCxnSpPr>
            <p:cNvPr id="24596" name="直接连接符 35"/>
            <p:cNvCxnSpPr>
              <a:cxnSpLocks noChangeShapeType="1"/>
            </p:cNvCxnSpPr>
            <p:nvPr/>
          </p:nvCxnSpPr>
          <p:spPr bwMode="auto">
            <a:xfrm>
              <a:off x="8845550" y="3070225"/>
              <a:ext cx="0" cy="1706563"/>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4597" name="直接连接符 39"/>
            <p:cNvCxnSpPr>
              <a:cxnSpLocks noChangeShapeType="1"/>
            </p:cNvCxnSpPr>
            <p:nvPr/>
          </p:nvCxnSpPr>
          <p:spPr bwMode="auto">
            <a:xfrm>
              <a:off x="222250" y="4213225"/>
              <a:ext cx="1027113" cy="627063"/>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4598" name="直接连接符 40"/>
            <p:cNvCxnSpPr>
              <a:cxnSpLocks noChangeShapeType="1"/>
            </p:cNvCxnSpPr>
            <p:nvPr/>
          </p:nvCxnSpPr>
          <p:spPr bwMode="auto">
            <a:xfrm flipH="1">
              <a:off x="1096963" y="4606925"/>
              <a:ext cx="627062" cy="352425"/>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599" name="直接连接符 45"/>
            <p:cNvCxnSpPr>
              <a:cxnSpLocks noChangeShapeType="1"/>
            </p:cNvCxnSpPr>
            <p:nvPr/>
          </p:nvCxnSpPr>
          <p:spPr bwMode="auto">
            <a:xfrm flipH="1">
              <a:off x="20638" y="4051300"/>
              <a:ext cx="452437" cy="238125"/>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24600" name="TextBox 44"/>
            <p:cNvSpPr txBox="1">
              <a:spLocks noChangeArrowheads="1"/>
            </p:cNvSpPr>
            <p:nvPr/>
          </p:nvSpPr>
          <p:spPr bwMode="auto">
            <a:xfrm rot="18188632">
              <a:off x="340580" y="4062805"/>
              <a:ext cx="369332" cy="105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750mm</a:t>
              </a:r>
              <a:endParaRPr lang="zh-CN" altLang="en-US" sz="1200">
                <a:latin typeface="微软雅黑" panose="020B0503020204020204" charset="-122"/>
                <a:ea typeface="微软雅黑" panose="020B0503020204020204" charset="-122"/>
              </a:endParaRPr>
            </a:p>
          </p:txBody>
        </p:sp>
        <p:cxnSp>
          <p:nvCxnSpPr>
            <p:cNvPr id="24601" name="直接连接符 52"/>
            <p:cNvCxnSpPr>
              <a:cxnSpLocks noChangeShapeType="1"/>
            </p:cNvCxnSpPr>
            <p:nvPr/>
          </p:nvCxnSpPr>
          <p:spPr bwMode="auto">
            <a:xfrm flipH="1" flipV="1">
              <a:off x="1492250" y="4641850"/>
              <a:ext cx="452438" cy="26193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602" name="直接连接符 54"/>
            <p:cNvCxnSpPr>
              <a:cxnSpLocks noChangeShapeType="1"/>
            </p:cNvCxnSpPr>
            <p:nvPr/>
          </p:nvCxnSpPr>
          <p:spPr bwMode="auto">
            <a:xfrm flipH="1" flipV="1">
              <a:off x="2786063" y="3933825"/>
              <a:ext cx="452437" cy="26193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4603" name="直接连接符 55"/>
            <p:cNvCxnSpPr>
              <a:cxnSpLocks noChangeShapeType="1"/>
            </p:cNvCxnSpPr>
            <p:nvPr/>
          </p:nvCxnSpPr>
          <p:spPr bwMode="auto">
            <a:xfrm flipV="1">
              <a:off x="1911350" y="4146550"/>
              <a:ext cx="1103313" cy="685800"/>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24604" name="TextBox 44"/>
            <p:cNvSpPr txBox="1">
              <a:spLocks noChangeArrowheads="1"/>
            </p:cNvSpPr>
            <p:nvPr/>
          </p:nvSpPr>
          <p:spPr bwMode="auto">
            <a:xfrm rot="14315452">
              <a:off x="2505947" y="4014431"/>
              <a:ext cx="369332" cy="105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850mm</a:t>
              </a:r>
              <a:endParaRPr lang="zh-CN" altLang="en-US" sz="1200">
                <a:latin typeface="微软雅黑" panose="020B0503020204020204" charset="-122"/>
                <a:ea typeface="微软雅黑" panose="020B0503020204020204" charset="-122"/>
              </a:endParaRPr>
            </a:p>
          </p:txBody>
        </p:sp>
        <p:sp>
          <p:nvSpPr>
            <p:cNvPr id="24605" name="TextBox 60"/>
            <p:cNvSpPr txBox="1">
              <a:spLocks noChangeArrowheads="1"/>
            </p:cNvSpPr>
            <p:nvPr/>
          </p:nvSpPr>
          <p:spPr bwMode="auto">
            <a:xfrm>
              <a:off x="5595938" y="552450"/>
              <a:ext cx="828675" cy="217488"/>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FFU</a:t>
              </a:r>
              <a:endParaRPr lang="zh-CN" altLang="en-US" sz="1200">
                <a:latin typeface="微软雅黑" panose="020B0503020204020204" charset="-122"/>
                <a:ea typeface="微软雅黑" panose="020B0503020204020204" charset="-122"/>
              </a:endParaRPr>
            </a:p>
          </p:txBody>
        </p:sp>
        <p:cxnSp>
          <p:nvCxnSpPr>
            <p:cNvPr id="24606" name="直接连接符 61"/>
            <p:cNvCxnSpPr>
              <a:cxnSpLocks noChangeShapeType="1"/>
            </p:cNvCxnSpPr>
            <p:nvPr/>
          </p:nvCxnSpPr>
          <p:spPr bwMode="auto">
            <a:xfrm flipH="1">
              <a:off x="4910138" y="665163"/>
              <a:ext cx="68580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24607" name="TextBox 63"/>
            <p:cNvSpPr txBox="1">
              <a:spLocks noChangeArrowheads="1"/>
            </p:cNvSpPr>
            <p:nvPr/>
          </p:nvSpPr>
          <p:spPr bwMode="auto">
            <a:xfrm>
              <a:off x="5595938" y="1554163"/>
              <a:ext cx="869950" cy="21590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Monitor</a:t>
              </a:r>
              <a:endParaRPr lang="zh-CN" altLang="en-US" sz="1200">
                <a:latin typeface="微软雅黑" panose="020B0503020204020204" charset="-122"/>
                <a:ea typeface="微软雅黑" panose="020B0503020204020204" charset="-122"/>
              </a:endParaRPr>
            </a:p>
          </p:txBody>
        </p:sp>
        <p:cxnSp>
          <p:nvCxnSpPr>
            <p:cNvPr id="24608" name="直接连接符 64"/>
            <p:cNvCxnSpPr>
              <a:cxnSpLocks noChangeShapeType="1"/>
            </p:cNvCxnSpPr>
            <p:nvPr/>
          </p:nvCxnSpPr>
          <p:spPr bwMode="auto">
            <a:xfrm flipH="1">
              <a:off x="4916488" y="1652588"/>
              <a:ext cx="67945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24609" name="TextBox 65"/>
            <p:cNvSpPr txBox="1">
              <a:spLocks noChangeArrowheads="1"/>
            </p:cNvSpPr>
            <p:nvPr/>
          </p:nvSpPr>
          <p:spPr bwMode="auto">
            <a:xfrm>
              <a:off x="5595938" y="1987550"/>
              <a:ext cx="869950" cy="68580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Keyboard &amp; Mouse</a:t>
              </a:r>
              <a:endParaRPr lang="zh-CN" altLang="en-US" sz="1200">
                <a:latin typeface="微软雅黑" panose="020B0503020204020204" charset="-122"/>
                <a:ea typeface="微软雅黑" panose="020B0503020204020204" charset="-122"/>
              </a:endParaRPr>
            </a:p>
          </p:txBody>
        </p:sp>
        <p:cxnSp>
          <p:nvCxnSpPr>
            <p:cNvPr id="24610" name="直接连接符 66"/>
            <p:cNvCxnSpPr>
              <a:cxnSpLocks noChangeShapeType="1"/>
            </p:cNvCxnSpPr>
            <p:nvPr/>
          </p:nvCxnSpPr>
          <p:spPr bwMode="auto">
            <a:xfrm flipH="1">
              <a:off x="4913313" y="2262188"/>
              <a:ext cx="67945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24611" name="TextBox 67"/>
            <p:cNvSpPr txBox="1">
              <a:spLocks noChangeArrowheads="1"/>
            </p:cNvSpPr>
            <p:nvPr/>
          </p:nvSpPr>
          <p:spPr bwMode="auto">
            <a:xfrm>
              <a:off x="5595938" y="3511550"/>
              <a:ext cx="828675" cy="45720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Power Switch</a:t>
              </a:r>
              <a:endParaRPr lang="zh-CN" altLang="en-US" sz="1200">
                <a:latin typeface="微软雅黑" panose="020B0503020204020204" charset="-122"/>
                <a:ea typeface="微软雅黑" panose="020B0503020204020204" charset="-122"/>
              </a:endParaRPr>
            </a:p>
          </p:txBody>
        </p:sp>
        <p:cxnSp>
          <p:nvCxnSpPr>
            <p:cNvPr id="24612" name="直接连接符 68"/>
            <p:cNvCxnSpPr>
              <a:cxnSpLocks noChangeShapeType="1"/>
            </p:cNvCxnSpPr>
            <p:nvPr/>
          </p:nvCxnSpPr>
          <p:spPr bwMode="auto">
            <a:xfrm flipH="1" flipV="1">
              <a:off x="4179888" y="3709988"/>
              <a:ext cx="1412875"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24613" name="TextBox 70"/>
            <p:cNvSpPr txBox="1">
              <a:spLocks noChangeArrowheads="1"/>
            </p:cNvSpPr>
            <p:nvPr/>
          </p:nvSpPr>
          <p:spPr bwMode="auto">
            <a:xfrm>
              <a:off x="5595938" y="1069975"/>
              <a:ext cx="869950" cy="38417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Indication Light</a:t>
              </a:r>
              <a:endParaRPr lang="zh-CN" altLang="en-US" sz="1200">
                <a:latin typeface="微软雅黑" panose="020B0503020204020204" charset="-122"/>
                <a:ea typeface="微软雅黑" panose="020B0503020204020204" charset="-122"/>
              </a:endParaRPr>
            </a:p>
          </p:txBody>
        </p:sp>
        <p:cxnSp>
          <p:nvCxnSpPr>
            <p:cNvPr id="24614" name="直接连接符 71"/>
            <p:cNvCxnSpPr>
              <a:cxnSpLocks noChangeShapeType="1"/>
            </p:cNvCxnSpPr>
            <p:nvPr/>
          </p:nvCxnSpPr>
          <p:spPr bwMode="auto">
            <a:xfrm flipH="1">
              <a:off x="5253038" y="1177925"/>
              <a:ext cx="34290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cxnSp>
          <p:nvCxnSpPr>
            <p:cNvPr id="24615" name="直接连接符 38"/>
            <p:cNvCxnSpPr>
              <a:cxnSpLocks noChangeShapeType="1"/>
            </p:cNvCxnSpPr>
            <p:nvPr/>
          </p:nvCxnSpPr>
          <p:spPr bwMode="auto">
            <a:xfrm flipH="1">
              <a:off x="3376613" y="2901950"/>
              <a:ext cx="515937" cy="0"/>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4616" name="直接连接符 41"/>
            <p:cNvCxnSpPr>
              <a:cxnSpLocks noChangeShapeType="1"/>
            </p:cNvCxnSpPr>
            <p:nvPr/>
          </p:nvCxnSpPr>
          <p:spPr bwMode="auto">
            <a:xfrm>
              <a:off x="3384550" y="2720975"/>
              <a:ext cx="0" cy="485775"/>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24617" name="TextBox 44"/>
            <p:cNvSpPr txBox="1">
              <a:spLocks noChangeArrowheads="1"/>
            </p:cNvSpPr>
            <p:nvPr/>
          </p:nvSpPr>
          <p:spPr bwMode="auto">
            <a:xfrm rot="16200000">
              <a:off x="3464778" y="2241597"/>
              <a:ext cx="338554" cy="105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000">
                  <a:latin typeface="微软雅黑" panose="020B0503020204020204" charset="-122"/>
                  <a:ea typeface="微软雅黑" panose="020B0503020204020204" charset="-122"/>
                </a:rPr>
                <a:t>235mm</a:t>
              </a:r>
              <a:endParaRPr lang="zh-CN" altLang="en-US" sz="1000">
                <a:latin typeface="微软雅黑" panose="020B0503020204020204" charset="-122"/>
                <a:ea typeface="微软雅黑" panose="020B0503020204020204" charset="-122"/>
              </a:endParaRPr>
            </a:p>
          </p:txBody>
        </p:sp>
      </p:grpSp>
      <p:pic>
        <p:nvPicPr>
          <p:cNvPr id="42" name="picture 208"/>
          <p:cNvPicPr>
            <a:picLocks noChangeAspect="1"/>
          </p:cNvPicPr>
          <p:nvPr/>
        </p:nvPicPr>
        <p:blipFill>
          <a:blip r:embed="rId4"/>
          <a:stretch>
            <a:fillRect/>
          </a:stretch>
        </p:blipFill>
        <p:spPr>
          <a:xfrm rot="21600000">
            <a:off x="10818876" y="0"/>
            <a:ext cx="1373123" cy="5059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3" descr="C:\Users\jst2489\Desktop\DFM截图\15.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29014" y="1406526"/>
            <a:ext cx="4886325"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3" name="Group 28"/>
          <p:cNvGrpSpPr/>
          <p:nvPr/>
        </p:nvGrpSpPr>
        <p:grpSpPr bwMode="auto">
          <a:xfrm>
            <a:off x="1600200" y="76200"/>
            <a:ext cx="5181600" cy="685800"/>
            <a:chOff x="0" y="0"/>
            <a:chExt cx="2976" cy="432"/>
          </a:xfrm>
        </p:grpSpPr>
        <p:sp>
          <p:nvSpPr>
            <p:cNvPr id="25604" name="AutoShape 47"/>
            <p:cNvSpPr>
              <a:spLocks noChangeArrowheads="1"/>
            </p:cNvSpPr>
            <p:nvPr/>
          </p:nvSpPr>
          <p:spPr bwMode="auto">
            <a:xfrm>
              <a:off x="240" y="75"/>
              <a:ext cx="2736" cy="288"/>
            </a:xfrm>
            <a:prstGeom prst="roundRect">
              <a:avLst>
                <a:gd name="adj" fmla="val 16667"/>
              </a:avLst>
            </a:prstGeom>
            <a:solidFill>
              <a:srgbClr val="00B0F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25605" name="AutoShape 48"/>
            <p:cNvSpPr>
              <a:spLocks noChangeArrowheads="1"/>
            </p:cNvSpPr>
            <p:nvPr/>
          </p:nvSpPr>
          <p:spPr bwMode="auto">
            <a:xfrm>
              <a:off x="0" y="0"/>
              <a:ext cx="384" cy="432"/>
            </a:xfrm>
            <a:prstGeom prst="diamond">
              <a:avLst/>
            </a:prstGeom>
            <a:solidFill>
              <a:srgbClr val="00B0F0"/>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25606" name="Text Box 49"/>
            <p:cNvSpPr txBox="1">
              <a:spLocks noChangeArrowheads="1"/>
            </p:cNvSpPr>
            <p:nvPr/>
          </p:nvSpPr>
          <p:spPr bwMode="auto">
            <a:xfrm>
              <a:off x="384"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1933"/>
                  </a:solidFill>
                  <a:latin typeface="微软雅黑" panose="020B0503020204020204" charset="-122"/>
                  <a:ea typeface="微软雅黑" panose="020B0503020204020204" charset="-122"/>
                </a:rPr>
                <a:t>  </a:t>
              </a:r>
              <a:r>
                <a:rPr lang="en-US" altLang="zh-CN" b="1">
                  <a:solidFill>
                    <a:srgbClr val="001933"/>
                  </a:solidFill>
                  <a:latin typeface="微软雅黑" panose="020B0503020204020204" charset="-122"/>
                  <a:cs typeface="Arial" panose="020B0604020202020204" pitchFamily="34" charset="0"/>
                </a:rPr>
                <a:t>Machine Layout Introduction</a:t>
              </a:r>
              <a:endParaRPr lang="zh-CN" altLang="en-US" b="1">
                <a:solidFill>
                  <a:srgbClr val="001933"/>
                </a:solidFill>
                <a:latin typeface="微软雅黑" panose="020B0503020204020204" charset="-122"/>
                <a:ea typeface="微软雅黑" panose="020B0503020204020204" charset="-122"/>
              </a:endParaRPr>
            </a:p>
          </p:txBody>
        </p:sp>
        <p:sp>
          <p:nvSpPr>
            <p:cNvPr id="25607" name="Text Box 50"/>
            <p:cNvSpPr txBox="1">
              <a:spLocks noChangeArrowheads="1"/>
            </p:cNvSpPr>
            <p:nvPr/>
          </p:nvSpPr>
          <p:spPr bwMode="auto">
            <a:xfrm>
              <a:off x="88" y="80"/>
              <a:ext cx="2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chemeClr val="bg1"/>
                  </a:solidFill>
                  <a:latin typeface="微软雅黑" panose="020B0503020204020204" charset="-122"/>
                  <a:ea typeface="微软雅黑" panose="020B0503020204020204" charset="-122"/>
                </a:rPr>
                <a:t>4</a:t>
              </a:r>
              <a:endParaRPr lang="en-US" altLang="zh-CN" sz="2400">
                <a:solidFill>
                  <a:schemeClr val="bg1"/>
                </a:solidFill>
                <a:latin typeface="微软雅黑" panose="020B0503020204020204" charset="-122"/>
                <a:ea typeface="微软雅黑" panose="020B0503020204020204" charset="-122"/>
              </a:endParaRPr>
            </a:p>
          </p:txBody>
        </p:sp>
      </p:grpSp>
      <p:sp>
        <p:nvSpPr>
          <p:cNvPr id="25608" name="Rectangle 130"/>
          <p:cNvSpPr>
            <a:spLocks noChangeArrowheads="1"/>
          </p:cNvSpPr>
          <p:nvPr/>
        </p:nvSpPr>
        <p:spPr bwMode="auto">
          <a:xfrm>
            <a:off x="2295525" y="4343401"/>
            <a:ext cx="1493838" cy="277813"/>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Pressing module</a:t>
            </a:r>
            <a:endParaRPr lang="en-US" altLang="zh-CN" sz="1200">
              <a:solidFill>
                <a:srgbClr val="005EC0"/>
              </a:solidFill>
              <a:latin typeface="微软雅黑" panose="020B0503020204020204" charset="-122"/>
              <a:ea typeface="微软雅黑" panose="020B0503020204020204" charset="-122"/>
            </a:endParaRPr>
          </a:p>
        </p:txBody>
      </p:sp>
      <p:sp>
        <p:nvSpPr>
          <p:cNvPr id="25609" name="Line 131"/>
          <p:cNvSpPr>
            <a:spLocks noChangeShapeType="1"/>
          </p:cNvSpPr>
          <p:nvPr/>
        </p:nvSpPr>
        <p:spPr bwMode="auto">
          <a:xfrm>
            <a:off x="3789364" y="4483100"/>
            <a:ext cx="947737"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0" name="Rectangle 130"/>
          <p:cNvSpPr>
            <a:spLocks noChangeArrowheads="1"/>
          </p:cNvSpPr>
          <p:nvPr/>
        </p:nvSpPr>
        <p:spPr bwMode="auto">
          <a:xfrm>
            <a:off x="8412164" y="4522788"/>
            <a:ext cx="1493837"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Conveyor module</a:t>
            </a:r>
            <a:endParaRPr lang="en-US" altLang="zh-CN" sz="1200">
              <a:solidFill>
                <a:srgbClr val="005EC0"/>
              </a:solidFill>
              <a:latin typeface="微软雅黑" panose="020B0503020204020204" charset="-122"/>
              <a:ea typeface="微软雅黑" panose="020B0503020204020204" charset="-122"/>
            </a:endParaRPr>
          </a:p>
        </p:txBody>
      </p:sp>
      <p:sp>
        <p:nvSpPr>
          <p:cNvPr id="25611" name="Line 131"/>
          <p:cNvSpPr>
            <a:spLocks noChangeShapeType="1"/>
          </p:cNvSpPr>
          <p:nvPr/>
        </p:nvSpPr>
        <p:spPr bwMode="auto">
          <a:xfrm>
            <a:off x="7467600" y="4675188"/>
            <a:ext cx="947738"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2" name="Rectangle 130"/>
          <p:cNvSpPr>
            <a:spLocks noChangeArrowheads="1"/>
          </p:cNvSpPr>
          <p:nvPr/>
        </p:nvSpPr>
        <p:spPr bwMode="auto">
          <a:xfrm>
            <a:off x="2286000" y="3657601"/>
            <a:ext cx="1498600" cy="277813"/>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a:t>
            </a:r>
            <a:endParaRPr lang="en-US" altLang="zh-CN" sz="1200">
              <a:solidFill>
                <a:srgbClr val="005EC0"/>
              </a:solidFill>
              <a:latin typeface="微软雅黑" panose="020B0503020204020204" charset="-122"/>
              <a:ea typeface="微软雅黑" panose="020B0503020204020204" charset="-122"/>
            </a:endParaRPr>
          </a:p>
        </p:txBody>
      </p:sp>
      <p:sp>
        <p:nvSpPr>
          <p:cNvPr id="25613" name="Line 131"/>
          <p:cNvSpPr>
            <a:spLocks noChangeShapeType="1"/>
          </p:cNvSpPr>
          <p:nvPr/>
        </p:nvSpPr>
        <p:spPr bwMode="auto">
          <a:xfrm>
            <a:off x="3776663" y="3775075"/>
            <a:ext cx="1473200" cy="20638"/>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4" name="Rectangle 130"/>
          <p:cNvSpPr>
            <a:spLocks noChangeArrowheads="1"/>
          </p:cNvSpPr>
          <p:nvPr/>
        </p:nvSpPr>
        <p:spPr bwMode="auto">
          <a:xfrm>
            <a:off x="8412164" y="2238376"/>
            <a:ext cx="1493837" cy="276225"/>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CCD1</a:t>
            </a:r>
            <a:r>
              <a:rPr lang="zh-CN" altLang="en-US" sz="1200">
                <a:solidFill>
                  <a:srgbClr val="005EC0"/>
                </a:solidFill>
                <a:latin typeface="微软雅黑" panose="020B0503020204020204" charset="-122"/>
                <a:ea typeface="微软雅黑" panose="020B0503020204020204" charset="-122"/>
              </a:rPr>
              <a:t>、</a:t>
            </a:r>
            <a:r>
              <a:rPr lang="en-US" altLang="zh-CN" sz="1200">
                <a:solidFill>
                  <a:srgbClr val="005EC0"/>
                </a:solidFill>
                <a:latin typeface="微软雅黑" panose="020B0503020204020204" charset="-122"/>
                <a:ea typeface="微软雅黑" panose="020B0503020204020204" charset="-122"/>
              </a:rPr>
              <a:t>2</a:t>
            </a:r>
            <a:endParaRPr lang="en-US" altLang="zh-CN" sz="1200">
              <a:solidFill>
                <a:srgbClr val="005EC0"/>
              </a:solidFill>
              <a:latin typeface="微软雅黑" panose="020B0503020204020204" charset="-122"/>
              <a:ea typeface="微软雅黑" panose="020B0503020204020204" charset="-122"/>
            </a:endParaRPr>
          </a:p>
        </p:txBody>
      </p:sp>
      <p:sp>
        <p:nvSpPr>
          <p:cNvPr id="25615" name="Line 131"/>
          <p:cNvSpPr>
            <a:spLocks noChangeShapeType="1"/>
          </p:cNvSpPr>
          <p:nvPr/>
        </p:nvSpPr>
        <p:spPr bwMode="auto">
          <a:xfrm>
            <a:off x="6172201" y="2376488"/>
            <a:ext cx="2239963"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6" name="Rectangle 130"/>
          <p:cNvSpPr>
            <a:spLocks noChangeArrowheads="1"/>
          </p:cNvSpPr>
          <p:nvPr/>
        </p:nvSpPr>
        <p:spPr bwMode="auto">
          <a:xfrm>
            <a:off x="2286000" y="1981201"/>
            <a:ext cx="1498600" cy="277813"/>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6-Axis Robot</a:t>
            </a:r>
            <a:endParaRPr lang="en-US" altLang="zh-CN" sz="1200">
              <a:solidFill>
                <a:srgbClr val="005EC0"/>
              </a:solidFill>
              <a:latin typeface="微软雅黑" panose="020B0503020204020204" charset="-122"/>
              <a:ea typeface="微软雅黑" panose="020B0503020204020204" charset="-122"/>
            </a:endParaRPr>
          </a:p>
        </p:txBody>
      </p:sp>
      <p:sp>
        <p:nvSpPr>
          <p:cNvPr id="25617" name="Line 131"/>
          <p:cNvSpPr>
            <a:spLocks noChangeShapeType="1"/>
          </p:cNvSpPr>
          <p:nvPr/>
        </p:nvSpPr>
        <p:spPr bwMode="auto">
          <a:xfrm>
            <a:off x="3784601" y="2133600"/>
            <a:ext cx="1465263"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8" name="Rectangle 130"/>
          <p:cNvSpPr>
            <a:spLocks noChangeArrowheads="1"/>
          </p:cNvSpPr>
          <p:nvPr/>
        </p:nvSpPr>
        <p:spPr bwMode="auto">
          <a:xfrm>
            <a:off x="8393114" y="3751263"/>
            <a:ext cx="1493837"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CCD3</a:t>
            </a:r>
            <a:r>
              <a:rPr lang="zh-CN" altLang="en-US" sz="1200">
                <a:solidFill>
                  <a:srgbClr val="005EC0"/>
                </a:solidFill>
                <a:latin typeface="微软雅黑" panose="020B0503020204020204" charset="-122"/>
                <a:ea typeface="微软雅黑" panose="020B0503020204020204" charset="-122"/>
              </a:rPr>
              <a:t>、</a:t>
            </a:r>
            <a:r>
              <a:rPr lang="en-US" altLang="zh-CN" sz="1200">
                <a:solidFill>
                  <a:srgbClr val="005EC0"/>
                </a:solidFill>
                <a:latin typeface="微软雅黑" panose="020B0503020204020204" charset="-122"/>
                <a:ea typeface="微软雅黑" panose="020B0503020204020204" charset="-122"/>
              </a:rPr>
              <a:t>4</a:t>
            </a:r>
            <a:endParaRPr lang="en-US" altLang="zh-CN" sz="1200">
              <a:solidFill>
                <a:srgbClr val="005EC0"/>
              </a:solidFill>
              <a:latin typeface="微软雅黑" panose="020B0503020204020204" charset="-122"/>
              <a:ea typeface="微软雅黑" panose="020B0503020204020204" charset="-122"/>
            </a:endParaRPr>
          </a:p>
        </p:txBody>
      </p:sp>
      <p:sp>
        <p:nvSpPr>
          <p:cNvPr id="25619" name="Line 131"/>
          <p:cNvSpPr>
            <a:spLocks noChangeShapeType="1"/>
          </p:cNvSpPr>
          <p:nvPr/>
        </p:nvSpPr>
        <p:spPr bwMode="auto">
          <a:xfrm flipV="1">
            <a:off x="7010401" y="3889375"/>
            <a:ext cx="1382713"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20" name="Rectangle 130"/>
          <p:cNvSpPr>
            <a:spLocks noChangeArrowheads="1"/>
          </p:cNvSpPr>
          <p:nvPr/>
        </p:nvSpPr>
        <p:spPr bwMode="auto">
          <a:xfrm>
            <a:off x="2286000" y="3000376"/>
            <a:ext cx="1498600" cy="276225"/>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CCD5</a:t>
            </a:r>
            <a:endParaRPr lang="en-US" altLang="zh-CN" sz="1200">
              <a:solidFill>
                <a:srgbClr val="005EC0"/>
              </a:solidFill>
              <a:latin typeface="微软雅黑" panose="020B0503020204020204" charset="-122"/>
              <a:ea typeface="微软雅黑" panose="020B0503020204020204" charset="-122"/>
            </a:endParaRPr>
          </a:p>
        </p:txBody>
      </p:sp>
      <p:cxnSp>
        <p:nvCxnSpPr>
          <p:cNvPr id="25621" name="肘形连接符 5"/>
          <p:cNvCxnSpPr>
            <a:cxnSpLocks noChangeShapeType="1"/>
          </p:cNvCxnSpPr>
          <p:nvPr/>
        </p:nvCxnSpPr>
        <p:spPr bwMode="auto">
          <a:xfrm flipV="1">
            <a:off x="3784601" y="2381251"/>
            <a:ext cx="2187575" cy="739775"/>
          </a:xfrm>
          <a:prstGeom prst="bentConnector3">
            <a:avLst>
              <a:gd name="adj1" fmla="val 50000"/>
            </a:avLst>
          </a:prstGeom>
          <a:noFill/>
          <a:ln w="12700" cmpd="sng">
            <a:solidFill>
              <a:srgbClr val="0A85FF"/>
            </a:solidFill>
            <a:bevel/>
            <a:headEnd type="oval" w="med" len="med"/>
            <a:tailEnd type="oval" w="med" len="med"/>
          </a:ln>
          <a:extLst>
            <a:ext uri="{909E8E84-426E-40DD-AFC4-6F175D3DCCD1}">
              <a14:hiddenFill xmlns:a14="http://schemas.microsoft.com/office/drawing/2010/main">
                <a:noFill/>
              </a14:hiddenFill>
            </a:ext>
          </a:extLst>
        </p:spPr>
      </p:cxnSp>
      <p:pic>
        <p:nvPicPr>
          <p:cNvPr id="22" name="picture 208"/>
          <p:cNvPicPr>
            <a:picLocks noChangeAspect="1"/>
          </p:cNvPicPr>
          <p:nvPr/>
        </p:nvPicPr>
        <p:blipFill>
          <a:blip r:embed="rId2"/>
          <a:stretch>
            <a:fillRect/>
          </a:stretch>
        </p:blipFill>
        <p:spPr>
          <a:xfrm rot="21600000">
            <a:off x="10818876" y="0"/>
            <a:ext cx="1373123" cy="5059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7" descr="C:\Users\jst2489\Desktop\DFM截图\16.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02264" y="1373189"/>
            <a:ext cx="2751137"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7" name="Group 28"/>
          <p:cNvGrpSpPr/>
          <p:nvPr/>
        </p:nvGrpSpPr>
        <p:grpSpPr bwMode="auto">
          <a:xfrm>
            <a:off x="1600200" y="76200"/>
            <a:ext cx="5181600" cy="685800"/>
            <a:chOff x="0" y="0"/>
            <a:chExt cx="2976" cy="432"/>
          </a:xfrm>
        </p:grpSpPr>
        <p:sp>
          <p:nvSpPr>
            <p:cNvPr id="26628" name="AutoShape 47"/>
            <p:cNvSpPr>
              <a:spLocks noChangeArrowheads="1"/>
            </p:cNvSpPr>
            <p:nvPr/>
          </p:nvSpPr>
          <p:spPr bwMode="auto">
            <a:xfrm>
              <a:off x="240" y="75"/>
              <a:ext cx="2736" cy="288"/>
            </a:xfrm>
            <a:prstGeom prst="roundRect">
              <a:avLst>
                <a:gd name="adj" fmla="val 16667"/>
              </a:avLst>
            </a:prstGeom>
            <a:solidFill>
              <a:srgbClr val="00B0F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26629" name="AutoShape 48"/>
            <p:cNvSpPr>
              <a:spLocks noChangeArrowheads="1"/>
            </p:cNvSpPr>
            <p:nvPr/>
          </p:nvSpPr>
          <p:spPr bwMode="auto">
            <a:xfrm>
              <a:off x="0" y="0"/>
              <a:ext cx="384" cy="432"/>
            </a:xfrm>
            <a:prstGeom prst="diamond">
              <a:avLst/>
            </a:prstGeom>
            <a:solidFill>
              <a:srgbClr val="00B0F0"/>
            </a:solidFill>
            <a:ln w="25400" cmpd="sng">
              <a:solidFill>
                <a:schemeClr val="bg1"/>
              </a:solidFill>
              <a:miter lim="800000"/>
            </a:ln>
            <a:effectLst>
              <a:outerShdw dist="63500" dir="221219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endParaRPr>
            </a:p>
          </p:txBody>
        </p:sp>
        <p:sp>
          <p:nvSpPr>
            <p:cNvPr id="26630" name="Text Box 49"/>
            <p:cNvSpPr txBox="1">
              <a:spLocks noChangeArrowheads="1"/>
            </p:cNvSpPr>
            <p:nvPr/>
          </p:nvSpPr>
          <p:spPr bwMode="auto">
            <a:xfrm>
              <a:off x="384" y="110"/>
              <a:ext cx="21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b="1">
                  <a:solidFill>
                    <a:srgbClr val="001933"/>
                  </a:solidFill>
                  <a:latin typeface="微软雅黑" panose="020B0503020204020204" charset="-122"/>
                  <a:ea typeface="微软雅黑" panose="020B0503020204020204" charset="-122"/>
                </a:rPr>
                <a:t>  </a:t>
              </a:r>
              <a:r>
                <a:rPr lang="en-US" altLang="zh-CN" b="1">
                  <a:solidFill>
                    <a:srgbClr val="001933"/>
                  </a:solidFill>
                  <a:latin typeface="微软雅黑" panose="020B0503020204020204" charset="-122"/>
                  <a:cs typeface="Arial" panose="020B0604020202020204" pitchFamily="34" charset="0"/>
                </a:rPr>
                <a:t>Machine Layout Introduction</a:t>
              </a:r>
              <a:endParaRPr lang="zh-CN" altLang="en-US" b="1">
                <a:solidFill>
                  <a:srgbClr val="001933"/>
                </a:solidFill>
                <a:latin typeface="微软雅黑" panose="020B0503020204020204" charset="-122"/>
                <a:ea typeface="微软雅黑" panose="020B0503020204020204" charset="-122"/>
              </a:endParaRPr>
            </a:p>
          </p:txBody>
        </p:sp>
        <p:sp>
          <p:nvSpPr>
            <p:cNvPr id="26631" name="Text Box 50"/>
            <p:cNvSpPr txBox="1">
              <a:spLocks noChangeArrowheads="1"/>
            </p:cNvSpPr>
            <p:nvPr/>
          </p:nvSpPr>
          <p:spPr bwMode="auto">
            <a:xfrm>
              <a:off x="88" y="80"/>
              <a:ext cx="2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chemeClr val="bg1"/>
                  </a:solidFill>
                  <a:latin typeface="微软雅黑" panose="020B0503020204020204" charset="-122"/>
                  <a:ea typeface="微软雅黑" panose="020B0503020204020204" charset="-122"/>
                </a:rPr>
                <a:t>4</a:t>
              </a:r>
              <a:endParaRPr lang="en-US" altLang="zh-CN" sz="2400">
                <a:solidFill>
                  <a:schemeClr val="bg1"/>
                </a:solidFill>
                <a:latin typeface="微软雅黑" panose="020B0503020204020204" charset="-122"/>
                <a:ea typeface="微软雅黑" panose="020B0503020204020204" charset="-122"/>
              </a:endParaRPr>
            </a:p>
          </p:txBody>
        </p:sp>
      </p:grpSp>
      <p:grpSp>
        <p:nvGrpSpPr>
          <p:cNvPr id="26632" name="组合 1"/>
          <p:cNvGrpSpPr/>
          <p:nvPr/>
        </p:nvGrpSpPr>
        <p:grpSpPr bwMode="auto">
          <a:xfrm>
            <a:off x="2616200" y="1095376"/>
            <a:ext cx="6826250" cy="4911725"/>
            <a:chOff x="0" y="0"/>
            <a:chExt cx="6826250" cy="4911725"/>
          </a:xfrm>
        </p:grpSpPr>
        <p:sp>
          <p:nvSpPr>
            <p:cNvPr id="26633" name="矩形 7"/>
            <p:cNvSpPr>
              <a:spLocks noChangeArrowheads="1"/>
            </p:cNvSpPr>
            <p:nvPr/>
          </p:nvSpPr>
          <p:spPr bwMode="auto">
            <a:xfrm>
              <a:off x="5878513" y="509588"/>
              <a:ext cx="947737" cy="4324350"/>
            </a:xfrm>
            <a:prstGeom prst="rect">
              <a:avLst/>
            </a:prstGeom>
            <a:solidFill>
              <a:srgbClr val="00B050"/>
            </a:solidFill>
            <a:ln w="25400" cmpd="sng">
              <a:solidFill>
                <a:srgbClr val="A36232"/>
              </a:solidFill>
              <a:miter lim="800000"/>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26634" name="TextBox 50"/>
            <p:cNvSpPr txBox="1">
              <a:spLocks noChangeArrowheads="1"/>
            </p:cNvSpPr>
            <p:nvPr/>
          </p:nvSpPr>
          <p:spPr bwMode="auto">
            <a:xfrm rot="5400000">
              <a:off x="5005522" y="2486774"/>
              <a:ext cx="2693705"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002060"/>
                  </a:solidFill>
                </a:rPr>
                <a:t>FATP line</a:t>
              </a:r>
              <a:endParaRPr lang="zh-CN" altLang="en-US">
                <a:solidFill>
                  <a:srgbClr val="002060"/>
                </a:solidFill>
              </a:endParaRPr>
            </a:p>
          </p:txBody>
        </p:sp>
        <p:sp>
          <p:nvSpPr>
            <p:cNvPr id="26635" name="矩形 1"/>
            <p:cNvSpPr>
              <a:spLocks noChangeArrowheads="1"/>
            </p:cNvSpPr>
            <p:nvPr/>
          </p:nvSpPr>
          <p:spPr bwMode="auto">
            <a:xfrm>
              <a:off x="4464012" y="48659"/>
              <a:ext cx="838233" cy="4785785"/>
            </a:xfrm>
            <a:prstGeom prst="rect">
              <a:avLst/>
            </a:prstGeom>
            <a:noFill/>
            <a:ln w="19050" cmpd="sng">
              <a:solidFill>
                <a:srgbClr val="00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36" name="矩形 10"/>
            <p:cNvSpPr>
              <a:spLocks noChangeArrowheads="1"/>
            </p:cNvSpPr>
            <p:nvPr/>
          </p:nvSpPr>
          <p:spPr bwMode="auto">
            <a:xfrm>
              <a:off x="0" y="1110121"/>
              <a:ext cx="432006" cy="432291"/>
            </a:xfrm>
            <a:prstGeom prst="rect">
              <a:avLst/>
            </a:prstGeom>
            <a:noFill/>
            <a:ln w="19050" cmpd="sng">
              <a:solidFill>
                <a:srgbClr val="00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37" name="TextBox 11"/>
            <p:cNvSpPr txBox="1">
              <a:spLocks noChangeArrowheads="1"/>
            </p:cNvSpPr>
            <p:nvPr/>
          </p:nvSpPr>
          <p:spPr bwMode="auto">
            <a:xfrm>
              <a:off x="725488" y="1127125"/>
              <a:ext cx="1376362" cy="39687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600">
                  <a:latin typeface="微软雅黑" panose="020B0503020204020204" charset="-122"/>
                  <a:ea typeface="微软雅黑" panose="020B0503020204020204" charset="-122"/>
                </a:rPr>
                <a:t>Conveyor</a:t>
              </a:r>
              <a:endParaRPr lang="zh-CN" altLang="en-US" sz="1600">
                <a:latin typeface="微软雅黑" panose="020B0503020204020204" charset="-122"/>
                <a:ea typeface="微软雅黑" panose="020B0503020204020204" charset="-122"/>
              </a:endParaRPr>
            </a:p>
          </p:txBody>
        </p:sp>
        <p:sp>
          <p:nvSpPr>
            <p:cNvPr id="26638" name="矩形 2"/>
            <p:cNvSpPr>
              <a:spLocks noChangeArrowheads="1"/>
            </p:cNvSpPr>
            <p:nvPr/>
          </p:nvSpPr>
          <p:spPr bwMode="auto">
            <a:xfrm>
              <a:off x="3321054" y="2055811"/>
              <a:ext cx="1219167" cy="812871"/>
            </a:xfrm>
            <a:prstGeom prst="rect">
              <a:avLst/>
            </a:prstGeom>
            <a:noFill/>
            <a:ln w="19050" cmpd="sng">
              <a:solidFill>
                <a:srgbClr val="C0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39" name="矩形 13"/>
            <p:cNvSpPr>
              <a:spLocks noChangeArrowheads="1"/>
            </p:cNvSpPr>
            <p:nvPr/>
          </p:nvSpPr>
          <p:spPr bwMode="auto">
            <a:xfrm>
              <a:off x="0" y="1840762"/>
              <a:ext cx="432006" cy="432291"/>
            </a:xfrm>
            <a:prstGeom prst="rect">
              <a:avLst/>
            </a:prstGeom>
            <a:noFill/>
            <a:ln w="19050" cmpd="sng">
              <a:solidFill>
                <a:srgbClr val="C0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40" name="TextBox 14"/>
            <p:cNvSpPr txBox="1">
              <a:spLocks noChangeArrowheads="1"/>
            </p:cNvSpPr>
            <p:nvPr/>
          </p:nvSpPr>
          <p:spPr bwMode="auto">
            <a:xfrm>
              <a:off x="725488" y="1857375"/>
              <a:ext cx="1376362" cy="39687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600">
                  <a:latin typeface="微软雅黑" panose="020B0503020204020204" charset="-122"/>
                  <a:ea typeface="微软雅黑" panose="020B0503020204020204" charset="-122"/>
                </a:rPr>
                <a:t>Robot</a:t>
              </a:r>
              <a:endParaRPr lang="zh-CN" altLang="en-US" sz="1600">
                <a:latin typeface="微软雅黑" panose="020B0503020204020204" charset="-122"/>
                <a:ea typeface="微软雅黑" panose="020B0503020204020204" charset="-122"/>
              </a:endParaRPr>
            </a:p>
          </p:txBody>
        </p:sp>
        <p:sp>
          <p:nvSpPr>
            <p:cNvPr id="26641" name="矩形 4"/>
            <p:cNvSpPr>
              <a:spLocks noChangeArrowheads="1"/>
            </p:cNvSpPr>
            <p:nvPr/>
          </p:nvSpPr>
          <p:spPr bwMode="auto">
            <a:xfrm>
              <a:off x="3702042" y="1191764"/>
              <a:ext cx="1371564" cy="762145"/>
            </a:xfrm>
            <a:prstGeom prst="rect">
              <a:avLst/>
            </a:prstGeom>
            <a:noFill/>
            <a:ln w="19050" cmpd="sng">
              <a:solidFill>
                <a:srgbClr val="FFC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42" name="矩形 17"/>
            <p:cNvSpPr>
              <a:spLocks noChangeArrowheads="1"/>
            </p:cNvSpPr>
            <p:nvPr/>
          </p:nvSpPr>
          <p:spPr bwMode="auto">
            <a:xfrm>
              <a:off x="0" y="2571405"/>
              <a:ext cx="432006" cy="432291"/>
            </a:xfrm>
            <a:prstGeom prst="rect">
              <a:avLst/>
            </a:prstGeom>
            <a:noFill/>
            <a:ln w="19050" cmpd="sng">
              <a:solidFill>
                <a:srgbClr val="FFC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43" name="TextBox 18"/>
            <p:cNvSpPr txBox="1">
              <a:spLocks noChangeArrowheads="1"/>
            </p:cNvSpPr>
            <p:nvPr/>
          </p:nvSpPr>
          <p:spPr bwMode="auto">
            <a:xfrm>
              <a:off x="725488" y="2587625"/>
              <a:ext cx="1376362" cy="39687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600">
                  <a:latin typeface="微软雅黑" panose="020B0503020204020204" charset="-122"/>
                  <a:ea typeface="微软雅黑" panose="020B0503020204020204" charset="-122"/>
                </a:rPr>
                <a:t>Pressing</a:t>
              </a:r>
              <a:endParaRPr lang="zh-CN" altLang="en-US" sz="1600">
                <a:latin typeface="微软雅黑" panose="020B0503020204020204" charset="-122"/>
                <a:ea typeface="微软雅黑" panose="020B0503020204020204" charset="-122"/>
              </a:endParaRPr>
            </a:p>
          </p:txBody>
        </p:sp>
        <p:sp>
          <p:nvSpPr>
            <p:cNvPr id="26644" name="矩形 22"/>
            <p:cNvSpPr>
              <a:spLocks noChangeArrowheads="1"/>
            </p:cNvSpPr>
            <p:nvPr/>
          </p:nvSpPr>
          <p:spPr bwMode="auto">
            <a:xfrm>
              <a:off x="0" y="3321172"/>
              <a:ext cx="431814" cy="432000"/>
            </a:xfrm>
            <a:prstGeom prst="rect">
              <a:avLst/>
            </a:prstGeom>
            <a:noFill/>
            <a:ln w="19050" cmpd="sng">
              <a:solidFill>
                <a:srgbClr val="7030A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6645" name="TextBox 23"/>
            <p:cNvSpPr txBox="1">
              <a:spLocks noChangeArrowheads="1"/>
            </p:cNvSpPr>
            <p:nvPr/>
          </p:nvSpPr>
          <p:spPr bwMode="auto">
            <a:xfrm>
              <a:off x="725488" y="3335338"/>
              <a:ext cx="1376362" cy="39687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600">
                  <a:latin typeface="微软雅黑" panose="020B0503020204020204" charset="-122"/>
                  <a:ea typeface="微软雅黑" panose="020B0503020204020204" charset="-122"/>
                </a:rPr>
                <a:t>CCD</a:t>
              </a:r>
              <a:endParaRPr lang="zh-CN" altLang="en-US" sz="1600">
                <a:latin typeface="微软雅黑" panose="020B0503020204020204" charset="-122"/>
                <a:ea typeface="微软雅黑" panose="020B0503020204020204" charset="-122"/>
              </a:endParaRPr>
            </a:p>
          </p:txBody>
        </p:sp>
        <p:sp>
          <p:nvSpPr>
            <p:cNvPr id="26646" name="矩形 24"/>
            <p:cNvSpPr>
              <a:spLocks noChangeArrowheads="1"/>
            </p:cNvSpPr>
            <p:nvPr/>
          </p:nvSpPr>
          <p:spPr bwMode="auto">
            <a:xfrm>
              <a:off x="4563003" y="1246476"/>
              <a:ext cx="663002" cy="2384520"/>
            </a:xfrm>
            <a:prstGeom prst="rect">
              <a:avLst/>
            </a:prstGeom>
            <a:noFill/>
            <a:ln w="19050" cmpd="sng">
              <a:solidFill>
                <a:srgbClr val="7030A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26647" name="直接箭头连接符 3"/>
            <p:cNvCxnSpPr>
              <a:cxnSpLocks noChangeShapeType="1"/>
            </p:cNvCxnSpPr>
            <p:nvPr/>
          </p:nvCxnSpPr>
          <p:spPr bwMode="auto">
            <a:xfrm flipV="1">
              <a:off x="4879631" y="376568"/>
              <a:ext cx="0" cy="523328"/>
            </a:xfrm>
            <a:prstGeom prst="straightConnector1">
              <a:avLst/>
            </a:prstGeom>
            <a:noFill/>
            <a:ln w="38100" cmpd="sng">
              <a:solidFill>
                <a:srgbClr val="FF3300"/>
              </a:solidFill>
              <a:round/>
              <a:tailEnd type="arrow" w="med" len="med"/>
            </a:ln>
            <a:extLst>
              <a:ext uri="{909E8E84-426E-40DD-AFC4-6F175D3DCCD1}">
                <a14:hiddenFill xmlns:a14="http://schemas.microsoft.com/office/drawing/2010/main">
                  <a:noFill/>
                </a14:hiddenFill>
              </a:ext>
            </a:extLst>
          </p:spPr>
        </p:cxnSp>
        <p:cxnSp>
          <p:nvCxnSpPr>
            <p:cNvPr id="26648" name="直接箭头连接符 30"/>
            <p:cNvCxnSpPr>
              <a:cxnSpLocks noChangeShapeType="1"/>
            </p:cNvCxnSpPr>
            <p:nvPr/>
          </p:nvCxnSpPr>
          <p:spPr bwMode="auto">
            <a:xfrm flipH="1" flipV="1">
              <a:off x="4879456" y="4018297"/>
              <a:ext cx="1" cy="486082"/>
            </a:xfrm>
            <a:prstGeom prst="straightConnector1">
              <a:avLst/>
            </a:prstGeom>
            <a:noFill/>
            <a:ln w="38100" cmpd="sng">
              <a:solidFill>
                <a:srgbClr val="FF3300"/>
              </a:solidFill>
              <a:round/>
              <a:tailEnd type="arrow" w="med" len="med"/>
            </a:ln>
            <a:extLst>
              <a:ext uri="{909E8E84-426E-40DD-AFC4-6F175D3DCCD1}">
                <a14:hiddenFill xmlns:a14="http://schemas.microsoft.com/office/drawing/2010/main">
                  <a:noFill/>
                </a14:hiddenFill>
              </a:ext>
            </a:extLst>
          </p:spPr>
        </p:cxnSp>
        <p:sp>
          <p:nvSpPr>
            <p:cNvPr id="26649" name="TextBox 28"/>
            <p:cNvSpPr txBox="1">
              <a:spLocks noChangeArrowheads="1"/>
            </p:cNvSpPr>
            <p:nvPr/>
          </p:nvSpPr>
          <p:spPr bwMode="auto">
            <a:xfrm>
              <a:off x="4225997" y="4514746"/>
              <a:ext cx="1376369" cy="39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solidFill>
                    <a:srgbClr val="FF0000"/>
                  </a:solidFill>
                  <a:latin typeface="微软雅黑" panose="020B0503020204020204" charset="-122"/>
                  <a:ea typeface="微软雅黑" panose="020B0503020204020204" charset="-122"/>
                </a:rPr>
                <a:t>Loading</a:t>
              </a:r>
              <a:endParaRPr lang="zh-CN" altLang="en-US" sz="1200">
                <a:solidFill>
                  <a:srgbClr val="FF0000"/>
                </a:solidFill>
                <a:latin typeface="微软雅黑" panose="020B0503020204020204" charset="-122"/>
                <a:ea typeface="微软雅黑" panose="020B0503020204020204" charset="-122"/>
              </a:endParaRPr>
            </a:p>
          </p:txBody>
        </p:sp>
        <p:sp>
          <p:nvSpPr>
            <p:cNvPr id="26650" name="TextBox 29"/>
            <p:cNvSpPr txBox="1">
              <a:spLocks noChangeArrowheads="1"/>
            </p:cNvSpPr>
            <p:nvPr/>
          </p:nvSpPr>
          <p:spPr bwMode="auto">
            <a:xfrm>
              <a:off x="4195729" y="0"/>
              <a:ext cx="1376363" cy="395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solidFill>
                    <a:srgbClr val="FF0000"/>
                  </a:solidFill>
                  <a:latin typeface="微软雅黑" panose="020B0503020204020204" charset="-122"/>
                  <a:ea typeface="微软雅黑" panose="020B0503020204020204" charset="-122"/>
                </a:rPr>
                <a:t>Unloading</a:t>
              </a:r>
              <a:endParaRPr lang="zh-CN" altLang="en-US" sz="1200">
                <a:solidFill>
                  <a:srgbClr val="FF0000"/>
                </a:solidFill>
                <a:latin typeface="微软雅黑" panose="020B0503020204020204" charset="-122"/>
                <a:ea typeface="微软雅黑" panose="020B0503020204020204" charset="-122"/>
              </a:endParaRPr>
            </a:p>
          </p:txBody>
        </p:sp>
      </p:grpSp>
      <p:pic>
        <p:nvPicPr>
          <p:cNvPr id="27" name="picture 208"/>
          <p:cNvPicPr>
            <a:picLocks noChangeAspect="1"/>
          </p:cNvPicPr>
          <p:nvPr/>
        </p:nvPicPr>
        <p:blipFill>
          <a:blip r:embed="rId2"/>
          <a:stretch>
            <a:fillRect/>
          </a:stretch>
        </p:blipFill>
        <p:spPr>
          <a:xfrm rot="21600000">
            <a:off x="10818876" y="0"/>
            <a:ext cx="1373123" cy="5059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77001" y="1606550"/>
            <a:ext cx="1527175"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图片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8175" y="1617664"/>
            <a:ext cx="154305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1" y="1600201"/>
            <a:ext cx="16351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1608138"/>
            <a:ext cx="1706562"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AutoShape 47"/>
          <p:cNvSpPr>
            <a:spLocks noChangeArrowheads="1"/>
          </p:cNvSpPr>
          <p:nvPr/>
        </p:nvSpPr>
        <p:spPr bwMode="auto">
          <a:xfrm>
            <a:off x="6970714" y="209550"/>
            <a:ext cx="2097087"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JOT Pallet</a:t>
            </a:r>
            <a:endParaRPr lang="zh-CN" altLang="en-US">
              <a:solidFill>
                <a:srgbClr val="000000"/>
              </a:solidFill>
              <a:latin typeface="微软雅黑" panose="020B0503020204020204" charset="-122"/>
              <a:ea typeface="微软雅黑" panose="020B0503020204020204" charset="-122"/>
            </a:endParaRPr>
          </a:p>
        </p:txBody>
      </p:sp>
      <p:pic>
        <p:nvPicPr>
          <p:cNvPr id="27655" name="Group 2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6863" y="36514"/>
            <a:ext cx="536416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656" name="直接箭头连接符 30"/>
          <p:cNvCxnSpPr>
            <a:cxnSpLocks noChangeShapeType="1"/>
          </p:cNvCxnSpPr>
          <p:nvPr/>
        </p:nvCxnSpPr>
        <p:spPr bwMode="auto">
          <a:xfrm>
            <a:off x="2965450" y="2039938"/>
            <a:ext cx="0" cy="64770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57" name="直接箭头连接符 34"/>
          <p:cNvCxnSpPr>
            <a:cxnSpLocks noChangeShapeType="1"/>
          </p:cNvCxnSpPr>
          <p:nvPr/>
        </p:nvCxnSpPr>
        <p:spPr bwMode="auto">
          <a:xfrm flipV="1">
            <a:off x="3376613" y="3911600"/>
            <a:ext cx="0" cy="230188"/>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58" name="直接箭头连接符 44"/>
          <p:cNvCxnSpPr>
            <a:cxnSpLocks noChangeShapeType="1"/>
          </p:cNvCxnSpPr>
          <p:nvPr/>
        </p:nvCxnSpPr>
        <p:spPr bwMode="auto">
          <a:xfrm flipH="1">
            <a:off x="7693025" y="2859088"/>
            <a:ext cx="292100" cy="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59" name="直接箭头连接符 46"/>
          <p:cNvCxnSpPr>
            <a:cxnSpLocks noChangeShapeType="1"/>
          </p:cNvCxnSpPr>
          <p:nvPr/>
        </p:nvCxnSpPr>
        <p:spPr bwMode="auto">
          <a:xfrm>
            <a:off x="6634164" y="2836863"/>
            <a:ext cx="293687" cy="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60" name="直接箭头连接符 47"/>
          <p:cNvCxnSpPr>
            <a:cxnSpLocks noChangeShapeType="1"/>
          </p:cNvCxnSpPr>
          <p:nvPr/>
        </p:nvCxnSpPr>
        <p:spPr bwMode="auto">
          <a:xfrm flipV="1">
            <a:off x="7267575" y="3889375"/>
            <a:ext cx="0" cy="230188"/>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61" name="直接连接符 51"/>
          <p:cNvCxnSpPr>
            <a:cxnSpLocks noChangeShapeType="1"/>
          </p:cNvCxnSpPr>
          <p:nvPr/>
        </p:nvCxnSpPr>
        <p:spPr bwMode="auto">
          <a:xfrm flipH="1" flipV="1">
            <a:off x="2235200" y="4229100"/>
            <a:ext cx="660400" cy="158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27662" name="TextBox 44"/>
          <p:cNvSpPr txBox="1">
            <a:spLocks noChangeArrowheads="1"/>
          </p:cNvSpPr>
          <p:nvPr/>
        </p:nvSpPr>
        <p:spPr bwMode="auto">
          <a:xfrm rot="10800000">
            <a:off x="2069584" y="2509839"/>
            <a:ext cx="369332"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220mm</a:t>
            </a:r>
            <a:endParaRPr lang="zh-CN" altLang="en-US" sz="1200">
              <a:latin typeface="微软雅黑" panose="020B0503020204020204" charset="-122"/>
              <a:ea typeface="微软雅黑" panose="020B0503020204020204" charset="-122"/>
            </a:endParaRPr>
          </a:p>
        </p:txBody>
      </p:sp>
      <p:cxnSp>
        <p:nvCxnSpPr>
          <p:cNvPr id="27663" name="直接连接符 53"/>
          <p:cNvCxnSpPr>
            <a:cxnSpLocks noChangeShapeType="1"/>
          </p:cNvCxnSpPr>
          <p:nvPr/>
        </p:nvCxnSpPr>
        <p:spPr bwMode="auto">
          <a:xfrm>
            <a:off x="2368550" y="1663700"/>
            <a:ext cx="0" cy="2566988"/>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664" name="直接连接符 54"/>
          <p:cNvCxnSpPr>
            <a:cxnSpLocks noChangeShapeType="1"/>
          </p:cNvCxnSpPr>
          <p:nvPr/>
        </p:nvCxnSpPr>
        <p:spPr bwMode="auto">
          <a:xfrm flipH="1" flipV="1">
            <a:off x="2184400" y="1674814"/>
            <a:ext cx="660400" cy="1587"/>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7665" name="直接连接符 55"/>
          <p:cNvCxnSpPr>
            <a:cxnSpLocks noChangeShapeType="1"/>
          </p:cNvCxnSpPr>
          <p:nvPr/>
        </p:nvCxnSpPr>
        <p:spPr bwMode="auto">
          <a:xfrm flipV="1">
            <a:off x="2689225" y="4103689"/>
            <a:ext cx="0" cy="566737"/>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27666" name="直接连接符 56"/>
          <p:cNvCxnSpPr>
            <a:cxnSpLocks noChangeShapeType="1"/>
          </p:cNvCxnSpPr>
          <p:nvPr/>
        </p:nvCxnSpPr>
        <p:spPr bwMode="auto">
          <a:xfrm>
            <a:off x="2689226" y="4624388"/>
            <a:ext cx="1387475" cy="0"/>
          </a:xfrm>
          <a:prstGeom prst="line">
            <a:avLst/>
          </a:prstGeom>
          <a:noFill/>
          <a:ln w="9525" cmpd="sng">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667" name="直接连接符 61"/>
          <p:cNvCxnSpPr>
            <a:cxnSpLocks noChangeShapeType="1"/>
          </p:cNvCxnSpPr>
          <p:nvPr/>
        </p:nvCxnSpPr>
        <p:spPr bwMode="auto">
          <a:xfrm flipV="1">
            <a:off x="4076700" y="4103689"/>
            <a:ext cx="0" cy="566737"/>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27668" name="TextBox 44"/>
          <p:cNvSpPr txBox="1">
            <a:spLocks noChangeArrowheads="1"/>
          </p:cNvSpPr>
          <p:nvPr/>
        </p:nvSpPr>
        <p:spPr bwMode="auto">
          <a:xfrm rot="16200000">
            <a:off x="3191947" y="4002088"/>
            <a:ext cx="369332"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120mm</a:t>
            </a:r>
            <a:endParaRPr lang="zh-CN" altLang="en-US" sz="1200">
              <a:latin typeface="微软雅黑" panose="020B0503020204020204" charset="-122"/>
              <a:ea typeface="微软雅黑" panose="020B0503020204020204" charset="-122"/>
            </a:endParaRPr>
          </a:p>
        </p:txBody>
      </p:sp>
      <p:cxnSp>
        <p:nvCxnSpPr>
          <p:cNvPr id="27669" name="直接箭头连接符 30"/>
          <p:cNvCxnSpPr>
            <a:cxnSpLocks noChangeShapeType="1"/>
          </p:cNvCxnSpPr>
          <p:nvPr/>
        </p:nvCxnSpPr>
        <p:spPr bwMode="auto">
          <a:xfrm>
            <a:off x="2943225" y="2024063"/>
            <a:ext cx="596900" cy="17462"/>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sp>
        <p:nvSpPr>
          <p:cNvPr id="27670" name="TextBox 58"/>
          <p:cNvSpPr txBox="1">
            <a:spLocks noChangeArrowheads="1"/>
          </p:cNvSpPr>
          <p:nvPr/>
        </p:nvSpPr>
        <p:spPr bwMode="auto">
          <a:xfrm>
            <a:off x="2439988" y="2405063"/>
            <a:ext cx="4556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a:solidFill>
                  <a:srgbClr val="FF0000"/>
                </a:solidFill>
              </a:rPr>
              <a:t>Y</a:t>
            </a:r>
            <a:endParaRPr lang="zh-CN" altLang="en-US">
              <a:solidFill>
                <a:srgbClr val="FF0000"/>
              </a:solidFill>
            </a:endParaRPr>
          </a:p>
        </p:txBody>
      </p:sp>
      <p:cxnSp>
        <p:nvCxnSpPr>
          <p:cNvPr id="27671" name="直接箭头连接符 30"/>
          <p:cNvCxnSpPr>
            <a:cxnSpLocks noChangeShapeType="1"/>
          </p:cNvCxnSpPr>
          <p:nvPr/>
        </p:nvCxnSpPr>
        <p:spPr bwMode="auto">
          <a:xfrm>
            <a:off x="6838950" y="2051050"/>
            <a:ext cx="0" cy="649288"/>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72" name="直接箭头连接符 30"/>
          <p:cNvCxnSpPr>
            <a:cxnSpLocks noChangeShapeType="1"/>
          </p:cNvCxnSpPr>
          <p:nvPr/>
        </p:nvCxnSpPr>
        <p:spPr bwMode="auto">
          <a:xfrm>
            <a:off x="6851650" y="2044701"/>
            <a:ext cx="596900" cy="17463"/>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sp>
        <p:nvSpPr>
          <p:cNvPr id="27673" name="TextBox 71"/>
          <p:cNvSpPr txBox="1">
            <a:spLocks noChangeArrowheads="1"/>
          </p:cNvSpPr>
          <p:nvPr/>
        </p:nvSpPr>
        <p:spPr bwMode="auto">
          <a:xfrm>
            <a:off x="6324600" y="2098675"/>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a:solidFill>
                  <a:srgbClr val="FF0000"/>
                </a:solidFill>
              </a:rPr>
              <a:t>Y</a:t>
            </a:r>
            <a:endParaRPr lang="zh-CN" altLang="en-US">
              <a:solidFill>
                <a:srgbClr val="FF0000"/>
              </a:solidFill>
            </a:endParaRPr>
          </a:p>
        </p:txBody>
      </p:sp>
      <p:sp>
        <p:nvSpPr>
          <p:cNvPr id="27674" name="TextBox 44"/>
          <p:cNvSpPr txBox="1">
            <a:spLocks noChangeArrowheads="1"/>
          </p:cNvSpPr>
          <p:nvPr/>
        </p:nvSpPr>
        <p:spPr bwMode="auto">
          <a:xfrm rot="16200000">
            <a:off x="3230046" y="4502945"/>
            <a:ext cx="369332"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HSG Clamp</a:t>
            </a:r>
            <a:endParaRPr lang="zh-CN" altLang="en-US" sz="1200">
              <a:latin typeface="微软雅黑" panose="020B0503020204020204" charset="-122"/>
              <a:ea typeface="微软雅黑" panose="020B0503020204020204" charset="-122"/>
            </a:endParaRPr>
          </a:p>
        </p:txBody>
      </p:sp>
      <p:sp>
        <p:nvSpPr>
          <p:cNvPr id="27675" name="TextBox 44"/>
          <p:cNvSpPr txBox="1">
            <a:spLocks noChangeArrowheads="1"/>
          </p:cNvSpPr>
          <p:nvPr/>
        </p:nvSpPr>
        <p:spPr bwMode="auto">
          <a:xfrm rot="16200000">
            <a:off x="4809609" y="4502945"/>
            <a:ext cx="369332"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HSG Release</a:t>
            </a:r>
            <a:endParaRPr lang="zh-CN" altLang="en-US" sz="1200">
              <a:latin typeface="微软雅黑" panose="020B0503020204020204" charset="-122"/>
              <a:ea typeface="微软雅黑" panose="020B0503020204020204" charset="-122"/>
            </a:endParaRPr>
          </a:p>
        </p:txBody>
      </p:sp>
      <p:sp>
        <p:nvSpPr>
          <p:cNvPr id="27676" name="TextBox 44"/>
          <p:cNvSpPr txBox="1">
            <a:spLocks noChangeArrowheads="1"/>
          </p:cNvSpPr>
          <p:nvPr/>
        </p:nvSpPr>
        <p:spPr bwMode="auto">
          <a:xfrm rot="16200000">
            <a:off x="7050901" y="4502945"/>
            <a:ext cx="553998"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HSG+CG Clamp</a:t>
            </a:r>
            <a:endParaRPr lang="zh-CN" altLang="en-US" sz="1200">
              <a:latin typeface="微软雅黑" panose="020B0503020204020204" charset="-122"/>
              <a:ea typeface="微软雅黑" panose="020B0503020204020204" charset="-122"/>
            </a:endParaRPr>
          </a:p>
        </p:txBody>
      </p:sp>
      <p:sp>
        <p:nvSpPr>
          <p:cNvPr id="27677" name="TextBox 44"/>
          <p:cNvSpPr txBox="1">
            <a:spLocks noChangeArrowheads="1"/>
          </p:cNvSpPr>
          <p:nvPr/>
        </p:nvSpPr>
        <p:spPr bwMode="auto">
          <a:xfrm rot="16200000">
            <a:off x="8722538" y="4502945"/>
            <a:ext cx="553998"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HSG+CG Release</a:t>
            </a:r>
            <a:endParaRPr lang="zh-CN" altLang="en-US" sz="1200">
              <a:latin typeface="微软雅黑" panose="020B0503020204020204" charset="-122"/>
              <a:ea typeface="微软雅黑" panose="020B0503020204020204" charset="-122"/>
            </a:endParaRPr>
          </a:p>
        </p:txBody>
      </p:sp>
      <p:cxnSp>
        <p:nvCxnSpPr>
          <p:cNvPr id="27678" name="直接箭头连接符 33"/>
          <p:cNvCxnSpPr>
            <a:cxnSpLocks noChangeShapeType="1"/>
          </p:cNvCxnSpPr>
          <p:nvPr/>
        </p:nvCxnSpPr>
        <p:spPr bwMode="auto">
          <a:xfrm>
            <a:off x="2505075" y="3162300"/>
            <a:ext cx="306388" cy="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79" name="直接箭头连接符 47"/>
          <p:cNvCxnSpPr>
            <a:cxnSpLocks noChangeShapeType="1"/>
          </p:cNvCxnSpPr>
          <p:nvPr/>
        </p:nvCxnSpPr>
        <p:spPr bwMode="auto">
          <a:xfrm>
            <a:off x="7273925" y="1692276"/>
            <a:ext cx="0" cy="290513"/>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7680" name="直接箭头连接符 46"/>
          <p:cNvCxnSpPr>
            <a:cxnSpLocks noChangeShapeType="1"/>
          </p:cNvCxnSpPr>
          <p:nvPr/>
        </p:nvCxnSpPr>
        <p:spPr bwMode="auto">
          <a:xfrm>
            <a:off x="6491289" y="3124200"/>
            <a:ext cx="293687" cy="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sp>
        <p:nvSpPr>
          <p:cNvPr id="27681" name="矩形 1"/>
          <p:cNvSpPr>
            <a:spLocks noChangeArrowheads="1"/>
          </p:cNvSpPr>
          <p:nvPr/>
        </p:nvSpPr>
        <p:spPr bwMode="auto">
          <a:xfrm>
            <a:off x="4495800" y="3086101"/>
            <a:ext cx="228600" cy="168275"/>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7682" name="矩形 38"/>
          <p:cNvSpPr>
            <a:spLocks noChangeArrowheads="1"/>
          </p:cNvSpPr>
          <p:nvPr/>
        </p:nvSpPr>
        <p:spPr bwMode="auto">
          <a:xfrm>
            <a:off x="5035550" y="3841750"/>
            <a:ext cx="298450" cy="368300"/>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7683" name="矩形 39"/>
          <p:cNvSpPr>
            <a:spLocks noChangeArrowheads="1"/>
          </p:cNvSpPr>
          <p:nvPr/>
        </p:nvSpPr>
        <p:spPr bwMode="auto">
          <a:xfrm>
            <a:off x="8458200" y="2660650"/>
            <a:ext cx="177800" cy="463550"/>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7684" name="矩形 40"/>
          <p:cNvSpPr>
            <a:spLocks noChangeArrowheads="1"/>
          </p:cNvSpPr>
          <p:nvPr/>
        </p:nvSpPr>
        <p:spPr bwMode="auto">
          <a:xfrm>
            <a:off x="9401175" y="2619376"/>
            <a:ext cx="228600" cy="633413"/>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7685" name="矩形 41"/>
          <p:cNvSpPr>
            <a:spLocks noChangeArrowheads="1"/>
          </p:cNvSpPr>
          <p:nvPr/>
        </p:nvSpPr>
        <p:spPr bwMode="auto">
          <a:xfrm>
            <a:off x="8878888" y="3794125"/>
            <a:ext cx="298450" cy="368300"/>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27686" name="矩形 42"/>
          <p:cNvSpPr>
            <a:spLocks noChangeArrowheads="1"/>
          </p:cNvSpPr>
          <p:nvPr/>
        </p:nvSpPr>
        <p:spPr bwMode="auto">
          <a:xfrm>
            <a:off x="8362950" y="3086101"/>
            <a:ext cx="228600" cy="142875"/>
          </a:xfrm>
          <a:prstGeom prst="rect">
            <a:avLst/>
          </a:prstGeom>
          <a:noFill/>
          <a:ln w="28575" cmpd="sng">
            <a:solidFill>
              <a:srgbClr val="FF000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39" name="picture 208"/>
          <p:cNvPicPr>
            <a:picLocks noChangeAspect="1"/>
          </p:cNvPicPr>
          <p:nvPr/>
        </p:nvPicPr>
        <p:blipFill>
          <a:blip r:embed="rId6"/>
          <a:stretch>
            <a:fillRect/>
          </a:stretch>
        </p:blipFill>
        <p:spPr>
          <a:xfrm rot="21600000">
            <a:off x="10818876" y="0"/>
            <a:ext cx="1373123" cy="5059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4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02538" y="3332163"/>
            <a:ext cx="2627312"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1013" y="3581401"/>
            <a:ext cx="29718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93014" y="1066800"/>
            <a:ext cx="26257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1" y="1143000"/>
            <a:ext cx="32988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8" name="组合 1"/>
          <p:cNvGrpSpPr/>
          <p:nvPr/>
        </p:nvGrpSpPr>
        <p:grpSpPr bwMode="auto">
          <a:xfrm>
            <a:off x="1600200" y="76200"/>
            <a:ext cx="7467600" cy="685800"/>
            <a:chOff x="0" y="0"/>
            <a:chExt cx="7467482" cy="685800"/>
          </a:xfrm>
        </p:grpSpPr>
        <p:sp>
          <p:nvSpPr>
            <p:cNvPr id="28679"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JOT Pallet</a:t>
              </a:r>
              <a:endParaRPr lang="zh-CN" altLang="en-US">
                <a:solidFill>
                  <a:srgbClr val="000000"/>
                </a:solidFill>
                <a:latin typeface="微软雅黑" panose="020B0503020204020204" charset="-122"/>
                <a:ea typeface="微软雅黑" panose="020B0503020204020204" charset="-122"/>
              </a:endParaRPr>
            </a:p>
          </p:txBody>
        </p:sp>
        <p:pic>
          <p:nvPicPr>
            <p:cNvPr id="28680" name="Group 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681" name="组合 1"/>
          <p:cNvGrpSpPr/>
          <p:nvPr/>
        </p:nvGrpSpPr>
        <p:grpSpPr bwMode="auto">
          <a:xfrm>
            <a:off x="1889126" y="992188"/>
            <a:ext cx="8359775" cy="5103812"/>
            <a:chOff x="0" y="0"/>
            <a:chExt cx="8359775" cy="5103812"/>
          </a:xfrm>
        </p:grpSpPr>
        <p:sp>
          <p:nvSpPr>
            <p:cNvPr id="28682" name="TextBox 23"/>
            <p:cNvSpPr txBox="1">
              <a:spLocks noChangeArrowheads="1"/>
            </p:cNvSpPr>
            <p:nvPr/>
          </p:nvSpPr>
          <p:spPr bwMode="auto">
            <a:xfrm>
              <a:off x="663575" y="4579937"/>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rgbClr val="00264D"/>
                  </a:solidFill>
                  <a:latin typeface="微软雅黑" panose="020B0503020204020204" charset="-122"/>
                  <a:ea typeface="微软雅黑" panose="020B0503020204020204" charset="-122"/>
                </a:rPr>
                <a:t>1</a:t>
              </a:r>
              <a:r>
                <a:rPr lang="zh-CN" altLang="en-US" sz="1400">
                  <a:solidFill>
                    <a:srgbClr val="00264D"/>
                  </a:solidFill>
                  <a:latin typeface="微软雅黑" panose="020B0503020204020204" charset="-122"/>
                  <a:ea typeface="微软雅黑" panose="020B0503020204020204" charset="-122"/>
                </a:rPr>
                <a:t>、</a:t>
              </a:r>
              <a:r>
                <a:rPr lang="en-US" altLang="zh-CN" sz="1400">
                  <a:solidFill>
                    <a:srgbClr val="00264D"/>
                  </a:solidFill>
                  <a:latin typeface="微软雅黑" panose="020B0503020204020204" charset="-122"/>
                  <a:ea typeface="微软雅黑" panose="020B0503020204020204" charset="-122"/>
                </a:rPr>
                <a:t>When push block B, release clamp of CG, put CG into pallet;</a:t>
              </a:r>
              <a:endParaRPr lang="en-US" altLang="zh-CN" sz="1400">
                <a:solidFill>
                  <a:srgbClr val="00264D"/>
                </a:solidFill>
                <a:latin typeface="微软雅黑" panose="020B0503020204020204" charset="-122"/>
                <a:ea typeface="微软雅黑" panose="020B0503020204020204" charset="-122"/>
              </a:endParaRPr>
            </a:p>
            <a:p>
              <a:pPr eaLnBrk="1" hangingPunct="1"/>
              <a:r>
                <a:rPr lang="en-US" altLang="zh-CN" sz="1400">
                  <a:solidFill>
                    <a:srgbClr val="00264D"/>
                  </a:solidFill>
                  <a:latin typeface="微软雅黑" panose="020B0503020204020204" charset="-122"/>
                  <a:ea typeface="微软雅黑" panose="020B0503020204020204" charset="-122"/>
                </a:rPr>
                <a:t>2</a:t>
              </a:r>
              <a:r>
                <a:rPr lang="zh-CN" altLang="en-US" sz="1400">
                  <a:solidFill>
                    <a:srgbClr val="00264D"/>
                  </a:solidFill>
                  <a:latin typeface="微软雅黑" panose="020B0503020204020204" charset="-122"/>
                  <a:ea typeface="微软雅黑" panose="020B0503020204020204" charset="-122"/>
                </a:rPr>
                <a:t>、</a:t>
              </a:r>
              <a:r>
                <a:rPr lang="en-US" altLang="zh-CN" sz="1400">
                  <a:solidFill>
                    <a:srgbClr val="00264D"/>
                  </a:solidFill>
                  <a:latin typeface="微软雅黑" panose="020B0503020204020204" charset="-122"/>
                  <a:ea typeface="微软雅黑" panose="020B0503020204020204" charset="-122"/>
                </a:rPr>
                <a:t>When push block A, release clamps of HSG and CG, then take HSG+CG out of pallet.</a:t>
              </a:r>
              <a:endParaRPr lang="zh-CN" altLang="en-US" sz="1400">
                <a:solidFill>
                  <a:srgbClr val="00264D"/>
                </a:solidFill>
                <a:latin typeface="微软雅黑" panose="020B0503020204020204" charset="-122"/>
                <a:ea typeface="微软雅黑" panose="020B0503020204020204" charset="-122"/>
              </a:endParaRPr>
            </a:p>
          </p:txBody>
        </p:sp>
        <p:sp>
          <p:nvSpPr>
            <p:cNvPr id="28683" name="Rectangle 130"/>
            <p:cNvSpPr>
              <a:spLocks noChangeArrowheads="1"/>
            </p:cNvSpPr>
            <p:nvPr/>
          </p:nvSpPr>
          <p:spPr bwMode="auto">
            <a:xfrm rot="1876959">
              <a:off x="5121275" y="1719262"/>
              <a:ext cx="1682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Hand push direction</a:t>
              </a:r>
              <a:endParaRPr lang="en-US" altLang="zh-CN" sz="1200">
                <a:solidFill>
                  <a:srgbClr val="005EC0"/>
                </a:solidFill>
                <a:latin typeface="微软雅黑" panose="020B0503020204020204" charset="-122"/>
                <a:ea typeface="微软雅黑" panose="020B0503020204020204" charset="-122"/>
              </a:endParaRPr>
            </a:p>
          </p:txBody>
        </p:sp>
        <p:sp>
          <p:nvSpPr>
            <p:cNvPr id="28684" name="Line 131"/>
            <p:cNvSpPr>
              <a:spLocks noChangeShapeType="1"/>
            </p:cNvSpPr>
            <p:nvPr/>
          </p:nvSpPr>
          <p:spPr bwMode="auto">
            <a:xfrm flipH="1" flipV="1">
              <a:off x="1108075" y="277812"/>
              <a:ext cx="679450" cy="46355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85" name="Rectangle 130"/>
            <p:cNvSpPr>
              <a:spLocks noChangeArrowheads="1"/>
            </p:cNvSpPr>
            <p:nvPr/>
          </p:nvSpPr>
          <p:spPr bwMode="auto">
            <a:xfrm>
              <a:off x="390525" y="1830387"/>
              <a:ext cx="1639888" cy="276225"/>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HSG datum block</a:t>
              </a:r>
              <a:endParaRPr lang="en-US" altLang="zh-CN" sz="1200">
                <a:solidFill>
                  <a:srgbClr val="005EC0"/>
                </a:solidFill>
                <a:latin typeface="微软雅黑" panose="020B0503020204020204" charset="-122"/>
                <a:ea typeface="微软雅黑" panose="020B0503020204020204" charset="-122"/>
              </a:endParaRPr>
            </a:p>
          </p:txBody>
        </p:sp>
        <p:sp>
          <p:nvSpPr>
            <p:cNvPr id="28686" name="Line 131"/>
            <p:cNvSpPr>
              <a:spLocks noChangeShapeType="1"/>
            </p:cNvSpPr>
            <p:nvPr/>
          </p:nvSpPr>
          <p:spPr bwMode="auto">
            <a:xfrm>
              <a:off x="1108075" y="265112"/>
              <a:ext cx="1587500" cy="57150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87" name="Line 131"/>
            <p:cNvSpPr>
              <a:spLocks noChangeShapeType="1"/>
            </p:cNvSpPr>
            <p:nvPr/>
          </p:nvSpPr>
          <p:spPr bwMode="auto">
            <a:xfrm flipH="1">
              <a:off x="2949575" y="303212"/>
              <a:ext cx="381000" cy="53340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88" name="Rectangle 130"/>
            <p:cNvSpPr>
              <a:spLocks noChangeArrowheads="1"/>
            </p:cNvSpPr>
            <p:nvPr/>
          </p:nvSpPr>
          <p:spPr bwMode="auto">
            <a:xfrm>
              <a:off x="0" y="2997200"/>
              <a:ext cx="1143000" cy="46196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 Clamp Location 1 </a:t>
              </a:r>
              <a:endParaRPr lang="en-US" altLang="zh-CN" sz="1200">
                <a:solidFill>
                  <a:srgbClr val="005EC0"/>
                </a:solidFill>
                <a:latin typeface="微软雅黑" panose="020B0503020204020204" charset="-122"/>
                <a:ea typeface="微软雅黑" panose="020B0503020204020204" charset="-122"/>
              </a:endParaRPr>
            </a:p>
          </p:txBody>
        </p:sp>
        <p:cxnSp>
          <p:nvCxnSpPr>
            <p:cNvPr id="28689" name="直接箭头连接符 46"/>
            <p:cNvCxnSpPr>
              <a:cxnSpLocks noChangeShapeType="1"/>
            </p:cNvCxnSpPr>
            <p:nvPr/>
          </p:nvCxnSpPr>
          <p:spPr bwMode="auto">
            <a:xfrm flipV="1">
              <a:off x="6264275" y="1436687"/>
              <a:ext cx="314325" cy="319088"/>
            </a:xfrm>
            <a:prstGeom prst="straightConnector1">
              <a:avLst/>
            </a:prstGeom>
            <a:noFill/>
            <a:ln w="57150" cmpd="sng">
              <a:solidFill>
                <a:srgbClr val="00B050"/>
              </a:solidFill>
              <a:round/>
              <a:tailEnd type="arrow" w="med" len="med"/>
            </a:ln>
            <a:extLst>
              <a:ext uri="{909E8E84-426E-40DD-AFC4-6F175D3DCCD1}">
                <a14:hiddenFill xmlns:a14="http://schemas.microsoft.com/office/drawing/2010/main">
                  <a:noFill/>
                </a14:hiddenFill>
              </a:ext>
            </a:extLst>
          </p:spPr>
        </p:cxnSp>
        <p:sp>
          <p:nvSpPr>
            <p:cNvPr id="28690" name="Line 131"/>
            <p:cNvSpPr>
              <a:spLocks noChangeShapeType="1"/>
            </p:cNvSpPr>
            <p:nvPr/>
          </p:nvSpPr>
          <p:spPr bwMode="auto">
            <a:xfrm>
              <a:off x="1143000" y="3160712"/>
              <a:ext cx="371475"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91" name="Rectangle 130"/>
            <p:cNvSpPr>
              <a:spLocks noChangeArrowheads="1"/>
            </p:cNvSpPr>
            <p:nvPr/>
          </p:nvSpPr>
          <p:spPr bwMode="auto">
            <a:xfrm>
              <a:off x="4135438" y="3576637"/>
              <a:ext cx="1143000" cy="461963"/>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 Clamp Location 2</a:t>
              </a:r>
              <a:endParaRPr lang="en-US" altLang="zh-CN" sz="1200">
                <a:solidFill>
                  <a:srgbClr val="005EC0"/>
                </a:solidFill>
                <a:latin typeface="微软雅黑" panose="020B0503020204020204" charset="-122"/>
                <a:ea typeface="微软雅黑" panose="020B0503020204020204" charset="-122"/>
              </a:endParaRPr>
            </a:p>
          </p:txBody>
        </p:sp>
        <p:sp>
          <p:nvSpPr>
            <p:cNvPr id="28692" name="Line 131"/>
            <p:cNvSpPr>
              <a:spLocks noChangeShapeType="1"/>
            </p:cNvSpPr>
            <p:nvPr/>
          </p:nvSpPr>
          <p:spPr bwMode="auto">
            <a:xfrm flipH="1" flipV="1">
              <a:off x="3671888" y="3768725"/>
              <a:ext cx="463550"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93" name="流程图: 联系 86"/>
            <p:cNvSpPr>
              <a:spLocks noChangeArrowheads="1"/>
            </p:cNvSpPr>
            <p:nvPr/>
          </p:nvSpPr>
          <p:spPr bwMode="auto">
            <a:xfrm>
              <a:off x="6465888" y="1657350"/>
              <a:ext cx="304800" cy="312737"/>
            </a:xfrm>
            <a:prstGeom prst="flowChartConnector">
              <a:avLst/>
            </a:prstGeom>
            <a:noFill/>
            <a:ln w="28575" cmpd="sng">
              <a:solidFill>
                <a:srgbClr val="00B050"/>
              </a:solidFill>
              <a:round/>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b="1">
                  <a:solidFill>
                    <a:srgbClr val="00B050"/>
                  </a:solidFill>
                  <a:cs typeface="Arial" panose="020B0604020202020204" pitchFamily="34" charset="0"/>
                </a:rPr>
                <a:t>B</a:t>
              </a:r>
              <a:endParaRPr lang="zh-CN" altLang="en-US" sz="1200" b="1">
                <a:solidFill>
                  <a:srgbClr val="00B050"/>
                </a:solidFill>
                <a:cs typeface="Arial" panose="020B0604020202020204" pitchFamily="34" charset="0"/>
              </a:endParaRPr>
            </a:p>
          </p:txBody>
        </p:sp>
        <p:cxnSp>
          <p:nvCxnSpPr>
            <p:cNvPr id="28694" name="直接箭头连接符 46"/>
            <p:cNvCxnSpPr>
              <a:cxnSpLocks noChangeShapeType="1"/>
            </p:cNvCxnSpPr>
            <p:nvPr/>
          </p:nvCxnSpPr>
          <p:spPr bwMode="auto">
            <a:xfrm flipV="1">
              <a:off x="7352506" y="447674"/>
              <a:ext cx="283279" cy="244476"/>
            </a:xfrm>
            <a:prstGeom prst="straightConnector1">
              <a:avLst/>
            </a:prstGeom>
            <a:noFill/>
            <a:ln w="38100" cmpd="sng">
              <a:solidFill>
                <a:srgbClr val="00B050"/>
              </a:solidFill>
              <a:round/>
              <a:tailEnd type="arrow" w="med" len="med"/>
            </a:ln>
            <a:extLst>
              <a:ext uri="{909E8E84-426E-40DD-AFC4-6F175D3DCCD1}">
                <a14:hiddenFill xmlns:a14="http://schemas.microsoft.com/office/drawing/2010/main">
                  <a:noFill/>
                </a14:hiddenFill>
              </a:ext>
            </a:extLst>
          </p:spPr>
        </p:cxnSp>
        <p:cxnSp>
          <p:nvCxnSpPr>
            <p:cNvPr id="28695" name="直接箭头连接符 46"/>
            <p:cNvCxnSpPr>
              <a:cxnSpLocks noChangeShapeType="1"/>
            </p:cNvCxnSpPr>
            <p:nvPr/>
          </p:nvCxnSpPr>
          <p:spPr bwMode="auto">
            <a:xfrm flipH="1">
              <a:off x="6510338" y="1017625"/>
              <a:ext cx="260350" cy="242888"/>
            </a:xfrm>
            <a:prstGeom prst="straightConnector1">
              <a:avLst/>
            </a:prstGeom>
            <a:noFill/>
            <a:ln w="38100" cmpd="sng">
              <a:solidFill>
                <a:srgbClr val="00B050"/>
              </a:solidFill>
              <a:round/>
              <a:tailEnd type="arrow" w="med" len="med"/>
            </a:ln>
            <a:extLst>
              <a:ext uri="{909E8E84-426E-40DD-AFC4-6F175D3DCCD1}">
                <a14:hiddenFill xmlns:a14="http://schemas.microsoft.com/office/drawing/2010/main">
                  <a:noFill/>
                </a14:hiddenFill>
              </a:ext>
            </a:extLst>
          </p:spPr>
        </p:cxnSp>
        <p:cxnSp>
          <p:nvCxnSpPr>
            <p:cNvPr id="28696" name="直接箭头连接符 46"/>
            <p:cNvCxnSpPr>
              <a:cxnSpLocks noChangeShapeType="1"/>
            </p:cNvCxnSpPr>
            <p:nvPr/>
          </p:nvCxnSpPr>
          <p:spPr bwMode="auto">
            <a:xfrm>
              <a:off x="7983538" y="1093787"/>
              <a:ext cx="338137" cy="242888"/>
            </a:xfrm>
            <a:prstGeom prst="straightConnector1">
              <a:avLst/>
            </a:prstGeom>
            <a:noFill/>
            <a:ln w="38100" cmpd="sng">
              <a:solidFill>
                <a:srgbClr val="00B050"/>
              </a:solidFill>
              <a:round/>
              <a:tailEnd type="arrow" w="med" len="med"/>
            </a:ln>
            <a:extLst>
              <a:ext uri="{909E8E84-426E-40DD-AFC4-6F175D3DCCD1}">
                <a14:hiddenFill xmlns:a14="http://schemas.microsoft.com/office/drawing/2010/main">
                  <a:noFill/>
                </a14:hiddenFill>
              </a:ext>
            </a:extLst>
          </p:spPr>
        </p:cxnSp>
        <p:sp>
          <p:nvSpPr>
            <p:cNvPr id="28697" name="Rectangle 130"/>
            <p:cNvSpPr>
              <a:spLocks noChangeArrowheads="1"/>
            </p:cNvSpPr>
            <p:nvPr/>
          </p:nvSpPr>
          <p:spPr bwMode="auto">
            <a:xfrm>
              <a:off x="2741613" y="0"/>
              <a:ext cx="1290637"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CG Supports 1 </a:t>
              </a:r>
              <a:endParaRPr lang="en-US" altLang="zh-CN" sz="1200">
                <a:solidFill>
                  <a:srgbClr val="005EC0"/>
                </a:solidFill>
                <a:latin typeface="微软雅黑" panose="020B0503020204020204" charset="-122"/>
                <a:ea typeface="微软雅黑" panose="020B0503020204020204" charset="-122"/>
              </a:endParaRPr>
            </a:p>
          </p:txBody>
        </p:sp>
        <p:sp>
          <p:nvSpPr>
            <p:cNvPr id="28698" name="Rectangle 130"/>
            <p:cNvSpPr>
              <a:spLocks noChangeArrowheads="1"/>
            </p:cNvSpPr>
            <p:nvPr/>
          </p:nvSpPr>
          <p:spPr bwMode="auto">
            <a:xfrm>
              <a:off x="338138" y="0"/>
              <a:ext cx="1743075"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HSG Clamping block</a:t>
              </a:r>
              <a:endParaRPr lang="en-US" altLang="zh-CN" sz="1200">
                <a:solidFill>
                  <a:srgbClr val="005EC0"/>
                </a:solidFill>
                <a:latin typeface="微软雅黑" panose="020B0503020204020204" charset="-122"/>
                <a:ea typeface="微软雅黑" panose="020B0503020204020204" charset="-122"/>
              </a:endParaRPr>
            </a:p>
          </p:txBody>
        </p:sp>
        <p:sp>
          <p:nvSpPr>
            <p:cNvPr id="28699" name="Line 131"/>
            <p:cNvSpPr>
              <a:spLocks noChangeShapeType="1"/>
            </p:cNvSpPr>
            <p:nvPr/>
          </p:nvSpPr>
          <p:spPr bwMode="auto">
            <a:xfrm flipH="1">
              <a:off x="1209675" y="1462087"/>
              <a:ext cx="1155700" cy="36830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700" name="Line 131"/>
            <p:cNvSpPr>
              <a:spLocks noChangeShapeType="1"/>
            </p:cNvSpPr>
            <p:nvPr/>
          </p:nvSpPr>
          <p:spPr bwMode="auto">
            <a:xfrm flipH="1">
              <a:off x="1209675" y="1093787"/>
              <a:ext cx="300038" cy="73660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701" name="Rectangle 130"/>
            <p:cNvSpPr>
              <a:spLocks noChangeArrowheads="1"/>
            </p:cNvSpPr>
            <p:nvPr/>
          </p:nvSpPr>
          <p:spPr bwMode="auto">
            <a:xfrm rot="1907230">
              <a:off x="5380038" y="4086225"/>
              <a:ext cx="1682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Hand push direction</a:t>
              </a:r>
              <a:endParaRPr lang="en-US" altLang="zh-CN" sz="1200">
                <a:solidFill>
                  <a:srgbClr val="005EC0"/>
                </a:solidFill>
                <a:latin typeface="微软雅黑" panose="020B0503020204020204" charset="-122"/>
                <a:ea typeface="微软雅黑" panose="020B0503020204020204" charset="-122"/>
              </a:endParaRPr>
            </a:p>
          </p:txBody>
        </p:sp>
        <p:cxnSp>
          <p:nvCxnSpPr>
            <p:cNvPr id="28702" name="直接箭头连接符 46"/>
            <p:cNvCxnSpPr>
              <a:cxnSpLocks noChangeShapeType="1"/>
            </p:cNvCxnSpPr>
            <p:nvPr/>
          </p:nvCxnSpPr>
          <p:spPr bwMode="auto">
            <a:xfrm flipV="1">
              <a:off x="6042025" y="3541712"/>
              <a:ext cx="307975" cy="266700"/>
            </a:xfrm>
            <a:prstGeom prst="straightConnector1">
              <a:avLst/>
            </a:prstGeom>
            <a:noFill/>
            <a:ln w="57150" cmpd="sng">
              <a:solidFill>
                <a:srgbClr val="FF0000"/>
              </a:solidFill>
              <a:round/>
              <a:tailEnd type="arrow" w="med" len="med"/>
            </a:ln>
            <a:extLst>
              <a:ext uri="{909E8E84-426E-40DD-AFC4-6F175D3DCCD1}">
                <a14:hiddenFill xmlns:a14="http://schemas.microsoft.com/office/drawing/2010/main">
                  <a:noFill/>
                </a14:hiddenFill>
              </a:ext>
            </a:extLst>
          </p:spPr>
        </p:cxnSp>
        <p:sp>
          <p:nvSpPr>
            <p:cNvPr id="28703" name="流程图: 联系 6"/>
            <p:cNvSpPr>
              <a:spLocks noChangeArrowheads="1"/>
            </p:cNvSpPr>
            <p:nvPr/>
          </p:nvSpPr>
          <p:spPr bwMode="auto">
            <a:xfrm>
              <a:off x="6243638" y="3735387"/>
              <a:ext cx="306387" cy="312738"/>
            </a:xfrm>
            <a:prstGeom prst="flowChartConnector">
              <a:avLst/>
            </a:prstGeom>
            <a:noFill/>
            <a:ln w="28575" cmpd="sng">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b="1">
                  <a:solidFill>
                    <a:srgbClr val="FF0000"/>
                  </a:solidFill>
                  <a:cs typeface="Arial" panose="020B0604020202020204" pitchFamily="34" charset="0"/>
                </a:rPr>
                <a:t>A</a:t>
              </a:r>
              <a:endParaRPr lang="zh-CN" altLang="en-US" sz="1200" b="1">
                <a:solidFill>
                  <a:srgbClr val="FF0000"/>
                </a:solidFill>
                <a:cs typeface="Arial" panose="020B0604020202020204" pitchFamily="34" charset="0"/>
              </a:endParaRPr>
            </a:p>
          </p:txBody>
        </p:sp>
        <p:cxnSp>
          <p:nvCxnSpPr>
            <p:cNvPr id="28704" name="直接箭头连接符 46"/>
            <p:cNvCxnSpPr>
              <a:cxnSpLocks noChangeShapeType="1"/>
            </p:cNvCxnSpPr>
            <p:nvPr/>
          </p:nvCxnSpPr>
          <p:spPr bwMode="auto">
            <a:xfrm flipV="1">
              <a:off x="7069931" y="2762250"/>
              <a:ext cx="282575" cy="179388"/>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8705" name="直接箭头连接符 46"/>
            <p:cNvCxnSpPr>
              <a:cxnSpLocks noChangeShapeType="1"/>
            </p:cNvCxnSpPr>
            <p:nvPr/>
          </p:nvCxnSpPr>
          <p:spPr bwMode="auto">
            <a:xfrm flipH="1" flipV="1">
              <a:off x="6129338" y="2644775"/>
              <a:ext cx="381000" cy="23495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8706" name="直接箭头连接符 46"/>
            <p:cNvCxnSpPr>
              <a:cxnSpLocks noChangeShapeType="1"/>
            </p:cNvCxnSpPr>
            <p:nvPr/>
          </p:nvCxnSpPr>
          <p:spPr bwMode="auto">
            <a:xfrm flipH="1">
              <a:off x="6572444" y="3332162"/>
              <a:ext cx="247650" cy="209550"/>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28707" name="直接箭头连接符 46"/>
            <p:cNvCxnSpPr>
              <a:cxnSpLocks noChangeShapeType="1"/>
            </p:cNvCxnSpPr>
            <p:nvPr/>
          </p:nvCxnSpPr>
          <p:spPr bwMode="auto">
            <a:xfrm flipV="1">
              <a:off x="7281772" y="2823369"/>
              <a:ext cx="333375" cy="236538"/>
            </a:xfrm>
            <a:prstGeom prst="straightConnector1">
              <a:avLst/>
            </a:prstGeom>
            <a:noFill/>
            <a:ln w="38100" cmpd="sng">
              <a:solidFill>
                <a:srgbClr val="FF0000"/>
              </a:solidFill>
              <a:round/>
              <a:tailEnd type="arrow" w="med" len="med"/>
            </a:ln>
            <a:extLst>
              <a:ext uri="{909E8E84-426E-40DD-AFC4-6F175D3DCCD1}">
                <a14:hiddenFill xmlns:a14="http://schemas.microsoft.com/office/drawing/2010/main">
                  <a:noFill/>
                </a14:hiddenFill>
              </a:ext>
            </a:extLst>
          </p:spPr>
        </p:cxnSp>
        <p:sp>
          <p:nvSpPr>
            <p:cNvPr id="28708" name="Line 131"/>
            <p:cNvSpPr>
              <a:spLocks noChangeShapeType="1"/>
            </p:cNvSpPr>
            <p:nvPr/>
          </p:nvSpPr>
          <p:spPr bwMode="auto">
            <a:xfrm flipH="1">
              <a:off x="1209675" y="1528762"/>
              <a:ext cx="2146300" cy="301625"/>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709" name="Line 131"/>
            <p:cNvSpPr>
              <a:spLocks noChangeShapeType="1"/>
            </p:cNvSpPr>
            <p:nvPr/>
          </p:nvSpPr>
          <p:spPr bwMode="auto">
            <a:xfrm flipH="1">
              <a:off x="2365375" y="320675"/>
              <a:ext cx="965200" cy="981075"/>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pic>
        <p:nvPicPr>
          <p:cNvPr id="38" name="picture 208"/>
          <p:cNvPicPr>
            <a:picLocks noChangeAspect="1"/>
          </p:cNvPicPr>
          <p:nvPr/>
        </p:nvPicPr>
        <p:blipFill>
          <a:blip r:embed="rId5"/>
          <a:stretch>
            <a:fillRect/>
          </a:stretch>
        </p:blipFill>
        <p:spPr>
          <a:xfrm rot="21600000">
            <a:off x="10818876" y="0"/>
            <a:ext cx="1373123" cy="5059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组合 24"/>
          <p:cNvGrpSpPr/>
          <p:nvPr/>
        </p:nvGrpSpPr>
        <p:grpSpPr bwMode="auto">
          <a:xfrm>
            <a:off x="1600200" y="76200"/>
            <a:ext cx="7467600" cy="685800"/>
            <a:chOff x="0" y="0"/>
            <a:chExt cx="7467482" cy="685800"/>
          </a:xfrm>
        </p:grpSpPr>
        <p:sp>
          <p:nvSpPr>
            <p:cNvPr id="29699"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Conveyor</a:t>
              </a:r>
              <a:endParaRPr lang="zh-CN" altLang="en-US">
                <a:solidFill>
                  <a:srgbClr val="000000"/>
                </a:solidFill>
                <a:latin typeface="微软雅黑" panose="020B0503020204020204" charset="-122"/>
                <a:ea typeface="微软雅黑" panose="020B0503020204020204" charset="-122"/>
              </a:endParaRPr>
            </a:p>
          </p:txBody>
        </p:sp>
        <p:pic>
          <p:nvPicPr>
            <p:cNvPr id="29700"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1" name="组合 3"/>
          <p:cNvGrpSpPr/>
          <p:nvPr/>
        </p:nvGrpSpPr>
        <p:grpSpPr bwMode="auto">
          <a:xfrm>
            <a:off x="2671763" y="1066800"/>
            <a:ext cx="6564312" cy="5119688"/>
            <a:chOff x="0" y="0"/>
            <a:chExt cx="6564312" cy="5119688"/>
          </a:xfrm>
        </p:grpSpPr>
        <p:pic>
          <p:nvPicPr>
            <p:cNvPr id="29702"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7" y="609600"/>
              <a:ext cx="5862638"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29703" name="TextBox 23"/>
            <p:cNvSpPr txBox="1">
              <a:spLocks noChangeArrowheads="1"/>
            </p:cNvSpPr>
            <p:nvPr/>
          </p:nvSpPr>
          <p:spPr bwMode="auto">
            <a:xfrm>
              <a:off x="4627562" y="182563"/>
              <a:ext cx="1219200" cy="277812"/>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Conveyor 3</a:t>
              </a:r>
              <a:endParaRPr lang="zh-CN" altLang="en-US" sz="1200">
                <a:latin typeface="微软雅黑" panose="020B0503020204020204" charset="-122"/>
                <a:ea typeface="微软雅黑" panose="020B0503020204020204" charset="-122"/>
              </a:endParaRPr>
            </a:p>
          </p:txBody>
        </p:sp>
        <p:sp>
          <p:nvSpPr>
            <p:cNvPr id="29704" name="TextBox 24"/>
            <p:cNvSpPr txBox="1">
              <a:spLocks noChangeArrowheads="1"/>
            </p:cNvSpPr>
            <p:nvPr/>
          </p:nvSpPr>
          <p:spPr bwMode="auto">
            <a:xfrm>
              <a:off x="1503362" y="185738"/>
              <a:ext cx="1258888" cy="2762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Conveyor 1</a:t>
              </a:r>
              <a:endParaRPr lang="en-US" altLang="zh-CN" sz="1200">
                <a:latin typeface="微软雅黑" panose="020B0503020204020204" charset="-122"/>
                <a:ea typeface="微软雅黑" panose="020B0503020204020204" charset="-122"/>
              </a:endParaRPr>
            </a:p>
          </p:txBody>
        </p:sp>
        <p:sp>
          <p:nvSpPr>
            <p:cNvPr id="29705" name="TextBox 25"/>
            <p:cNvSpPr txBox="1">
              <a:spLocks noChangeArrowheads="1"/>
            </p:cNvSpPr>
            <p:nvPr/>
          </p:nvSpPr>
          <p:spPr bwMode="auto">
            <a:xfrm>
              <a:off x="2879725" y="0"/>
              <a:ext cx="1665287" cy="461963"/>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Conveyor 2</a:t>
              </a:r>
              <a:endParaRPr lang="en-US" altLang="zh-CN" sz="1200">
                <a:latin typeface="微软雅黑" panose="020B0503020204020204" charset="-122"/>
                <a:ea typeface="微软雅黑" panose="020B0503020204020204" charset="-122"/>
              </a:endParaRPr>
            </a:p>
            <a:p>
              <a:pPr algn="ctr" eaLnBrk="1" hangingPunct="1"/>
              <a:r>
                <a:rPr lang="en-US" altLang="zh-CN" sz="1200">
                  <a:latin typeface="微软雅黑" panose="020B0503020204020204" charset="-122"/>
                  <a:ea typeface="微软雅黑" panose="020B0503020204020204" charset="-122"/>
                </a:rPr>
                <a:t> (Tunnel  lift option)</a:t>
              </a:r>
              <a:endParaRPr lang="zh-CN" altLang="en-US" sz="1200">
                <a:latin typeface="微软雅黑" panose="020B0503020204020204" charset="-122"/>
                <a:ea typeface="微软雅黑" panose="020B0503020204020204" charset="-122"/>
              </a:endParaRPr>
            </a:p>
          </p:txBody>
        </p:sp>
        <p:sp>
          <p:nvSpPr>
            <p:cNvPr id="29706" name="Line 131"/>
            <p:cNvSpPr>
              <a:spLocks noChangeShapeType="1"/>
            </p:cNvSpPr>
            <p:nvPr/>
          </p:nvSpPr>
          <p:spPr bwMode="auto">
            <a:xfrm flipH="1" flipV="1">
              <a:off x="2128837" y="460375"/>
              <a:ext cx="0" cy="1292225"/>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9707" name="Line 131"/>
            <p:cNvSpPr>
              <a:spLocks noChangeShapeType="1"/>
            </p:cNvSpPr>
            <p:nvPr/>
          </p:nvSpPr>
          <p:spPr bwMode="auto">
            <a:xfrm flipH="1" flipV="1">
              <a:off x="3500437" y="461963"/>
              <a:ext cx="0" cy="2052637"/>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9708" name="Line 131"/>
            <p:cNvSpPr>
              <a:spLocks noChangeShapeType="1"/>
            </p:cNvSpPr>
            <p:nvPr/>
          </p:nvSpPr>
          <p:spPr bwMode="auto">
            <a:xfrm flipH="1" flipV="1">
              <a:off x="4795837" y="461963"/>
              <a:ext cx="0" cy="2586037"/>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9709" name="TextBox 23"/>
            <p:cNvSpPr txBox="1">
              <a:spLocks noChangeArrowheads="1"/>
            </p:cNvSpPr>
            <p:nvPr/>
          </p:nvSpPr>
          <p:spPr bwMode="auto">
            <a:xfrm>
              <a:off x="5725987" y="4379896"/>
              <a:ext cx="838325" cy="27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Loading</a:t>
              </a:r>
              <a:endParaRPr lang="zh-CN" altLang="en-US" sz="1200">
                <a:latin typeface="微软雅黑" panose="020B0503020204020204" charset="-122"/>
                <a:ea typeface="微软雅黑" panose="020B0503020204020204" charset="-122"/>
              </a:endParaRPr>
            </a:p>
          </p:txBody>
        </p:sp>
        <p:sp>
          <p:nvSpPr>
            <p:cNvPr id="29710" name="TextBox 23"/>
            <p:cNvSpPr txBox="1">
              <a:spLocks noChangeArrowheads="1"/>
            </p:cNvSpPr>
            <p:nvPr/>
          </p:nvSpPr>
          <p:spPr bwMode="auto">
            <a:xfrm>
              <a:off x="0" y="845341"/>
              <a:ext cx="1066960" cy="27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Unloading</a:t>
              </a:r>
              <a:endParaRPr lang="zh-CN" altLang="en-US" sz="1200">
                <a:latin typeface="微软雅黑" panose="020B0503020204020204" charset="-122"/>
                <a:ea typeface="微软雅黑" panose="020B0503020204020204" charset="-122"/>
              </a:endParaRPr>
            </a:p>
          </p:txBody>
        </p:sp>
        <p:cxnSp>
          <p:nvCxnSpPr>
            <p:cNvPr id="29711" name="直接箭头连接符 35"/>
            <p:cNvCxnSpPr>
              <a:cxnSpLocks noChangeShapeType="1"/>
            </p:cNvCxnSpPr>
            <p:nvPr/>
          </p:nvCxnSpPr>
          <p:spPr bwMode="auto">
            <a:xfrm flipH="1" flipV="1">
              <a:off x="1366449" y="1398000"/>
              <a:ext cx="3734059" cy="2107134"/>
            </a:xfrm>
            <a:prstGeom prst="straightConnector1">
              <a:avLst/>
            </a:prstGeom>
            <a:noFill/>
            <a:ln w="38100" cmpd="sng">
              <a:solidFill>
                <a:srgbClr val="FFFF00"/>
              </a:solidFill>
              <a:prstDash val="dash"/>
              <a:round/>
              <a:tailEnd type="arrow" w="med" len="med"/>
            </a:ln>
            <a:extLst>
              <a:ext uri="{909E8E84-426E-40DD-AFC4-6F175D3DCCD1}">
                <a14:hiddenFill xmlns:a14="http://schemas.microsoft.com/office/drawing/2010/main">
                  <a:noFill/>
                </a14:hiddenFill>
              </a:ext>
            </a:extLst>
          </p:spPr>
        </p:cxnSp>
        <p:sp>
          <p:nvSpPr>
            <p:cNvPr id="29712" name="TextBox 24"/>
            <p:cNvSpPr txBox="1">
              <a:spLocks noChangeArrowheads="1"/>
            </p:cNvSpPr>
            <p:nvPr/>
          </p:nvSpPr>
          <p:spPr bwMode="auto">
            <a:xfrm>
              <a:off x="5481637" y="2590800"/>
              <a:ext cx="1082675" cy="461963"/>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Pallet  Scanning</a:t>
              </a:r>
              <a:endParaRPr lang="en-US" altLang="zh-CN" sz="1200">
                <a:latin typeface="微软雅黑" panose="020B0503020204020204" charset="-122"/>
                <a:ea typeface="微软雅黑" panose="020B0503020204020204" charset="-122"/>
              </a:endParaRPr>
            </a:p>
          </p:txBody>
        </p:sp>
        <p:sp>
          <p:nvSpPr>
            <p:cNvPr id="29713" name="Line 131"/>
            <p:cNvSpPr>
              <a:spLocks noChangeShapeType="1"/>
            </p:cNvSpPr>
            <p:nvPr/>
          </p:nvSpPr>
          <p:spPr bwMode="auto">
            <a:xfrm flipV="1">
              <a:off x="5013325" y="2822575"/>
              <a:ext cx="468312"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9714" name="Line 131"/>
            <p:cNvSpPr>
              <a:spLocks noChangeShapeType="1"/>
            </p:cNvSpPr>
            <p:nvPr/>
          </p:nvSpPr>
          <p:spPr bwMode="auto">
            <a:xfrm>
              <a:off x="4110037" y="1106488"/>
              <a:ext cx="0" cy="3541712"/>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9715" name="TextBox 25"/>
            <p:cNvSpPr txBox="1">
              <a:spLocks noChangeArrowheads="1"/>
            </p:cNvSpPr>
            <p:nvPr/>
          </p:nvSpPr>
          <p:spPr bwMode="auto">
            <a:xfrm>
              <a:off x="3605212" y="4657725"/>
              <a:ext cx="1077913" cy="461963"/>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latin typeface="微软雅黑" panose="020B0503020204020204" charset="-122"/>
                  <a:ea typeface="微软雅黑" panose="020B0503020204020204" charset="-122"/>
                </a:rPr>
                <a:t>HSG  Scanning</a:t>
              </a:r>
              <a:endParaRPr lang="en-US" altLang="zh-CN" sz="1200">
                <a:latin typeface="微软雅黑" panose="020B0503020204020204" charset="-122"/>
                <a:ea typeface="微软雅黑" panose="020B0503020204020204" charset="-122"/>
              </a:endParaRPr>
            </a:p>
          </p:txBody>
        </p:sp>
      </p:grpSp>
      <p:pic>
        <p:nvPicPr>
          <p:cNvPr id="20" name="picture 208"/>
          <p:cNvPicPr>
            <a:picLocks noChangeAspect="1"/>
          </p:cNvPicPr>
          <p:nvPr/>
        </p:nvPicPr>
        <p:blipFill>
          <a:blip r:embed="rId3"/>
          <a:stretch>
            <a:fillRect/>
          </a:stretch>
        </p:blipFill>
        <p:spPr>
          <a:xfrm rot="21600000">
            <a:off x="10818876" y="0"/>
            <a:ext cx="1373123" cy="5059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组合 37"/>
          <p:cNvGrpSpPr/>
          <p:nvPr/>
        </p:nvGrpSpPr>
        <p:grpSpPr bwMode="auto">
          <a:xfrm>
            <a:off x="1600200" y="76200"/>
            <a:ext cx="7467600" cy="685800"/>
            <a:chOff x="0" y="0"/>
            <a:chExt cx="7467482" cy="685800"/>
          </a:xfrm>
        </p:grpSpPr>
        <p:sp>
          <p:nvSpPr>
            <p:cNvPr id="30723"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Conveyor-2</a:t>
              </a:r>
              <a:endParaRPr lang="zh-CN" altLang="en-US">
                <a:solidFill>
                  <a:srgbClr val="000000"/>
                </a:solidFill>
                <a:latin typeface="微软雅黑" panose="020B0503020204020204" charset="-122"/>
                <a:ea typeface="微软雅黑" panose="020B0503020204020204" charset="-122"/>
              </a:endParaRPr>
            </a:p>
          </p:txBody>
        </p:sp>
        <p:pic>
          <p:nvPicPr>
            <p:cNvPr id="30724"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25" name="Picture 20" descr="a87f61e5-174b-4fb6-adb3-6cf7525d086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5" y="4219576"/>
            <a:ext cx="830580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矩形 3"/>
          <p:cNvSpPr>
            <a:spLocks noChangeArrowheads="1"/>
          </p:cNvSpPr>
          <p:nvPr/>
        </p:nvSpPr>
        <p:spPr bwMode="auto">
          <a:xfrm>
            <a:off x="7996239" y="5724526"/>
            <a:ext cx="484187" cy="227013"/>
          </a:xfrm>
          <a:prstGeom prst="rect">
            <a:avLst/>
          </a:prstGeom>
          <a:noFill/>
          <a:ln w="12700"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grpSp>
        <p:nvGrpSpPr>
          <p:cNvPr id="30727" name="组合 3"/>
          <p:cNvGrpSpPr/>
          <p:nvPr/>
        </p:nvGrpSpPr>
        <p:grpSpPr bwMode="auto">
          <a:xfrm>
            <a:off x="2801938" y="884239"/>
            <a:ext cx="7315200" cy="3305175"/>
            <a:chOff x="0" y="0"/>
            <a:chExt cx="7315596" cy="3305175"/>
          </a:xfrm>
        </p:grpSpPr>
        <p:pic>
          <p:nvPicPr>
            <p:cNvPr id="30728"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5425"/>
              <a:ext cx="1617750"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0729"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220" y="103187"/>
              <a:ext cx="1371674" cy="101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0730" name="图片 7" descr="屏幕剪辑"/>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4657" y="1782720"/>
              <a:ext cx="990706" cy="120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矩形 36"/>
            <p:cNvSpPr>
              <a:spLocks noChangeArrowheads="1"/>
            </p:cNvSpPr>
            <p:nvPr/>
          </p:nvSpPr>
          <p:spPr bwMode="auto">
            <a:xfrm>
              <a:off x="2649680" y="0"/>
              <a:ext cx="1940030" cy="1706562"/>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0732" name="矩形 39"/>
            <p:cNvSpPr>
              <a:spLocks noChangeArrowheads="1"/>
            </p:cNvSpPr>
            <p:nvPr/>
          </p:nvSpPr>
          <p:spPr bwMode="auto">
            <a:xfrm>
              <a:off x="2632217" y="1757362"/>
              <a:ext cx="1066858" cy="1524000"/>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cxnSp>
          <p:nvCxnSpPr>
            <p:cNvPr id="30733" name="直接箭头连接符 41"/>
            <p:cNvCxnSpPr>
              <a:cxnSpLocks noChangeShapeType="1"/>
            </p:cNvCxnSpPr>
            <p:nvPr/>
          </p:nvCxnSpPr>
          <p:spPr bwMode="auto">
            <a:xfrm>
              <a:off x="3567718" y="876556"/>
              <a:ext cx="257202" cy="142879"/>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0734" name="直接箭头连接符 41"/>
            <p:cNvCxnSpPr>
              <a:cxnSpLocks noChangeShapeType="1"/>
            </p:cNvCxnSpPr>
            <p:nvPr/>
          </p:nvCxnSpPr>
          <p:spPr bwMode="auto">
            <a:xfrm flipH="1" flipV="1">
              <a:off x="3358758" y="102540"/>
              <a:ext cx="240088" cy="160343"/>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30735" name="矩形 14"/>
            <p:cNvSpPr>
              <a:spLocks noChangeArrowheads="1"/>
            </p:cNvSpPr>
            <p:nvPr/>
          </p:nvSpPr>
          <p:spPr bwMode="auto">
            <a:xfrm>
              <a:off x="2687690" y="2781285"/>
              <a:ext cx="1011346" cy="52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latin typeface="微软雅黑" panose="020B0503020204020204" charset="-122"/>
                  <a:ea typeface="微软雅黑" panose="020B0503020204020204" charset="-122"/>
                </a:rPr>
                <a:t>Blocking cylinder</a:t>
              </a:r>
              <a:endParaRPr lang="en-US" altLang="zh-CN" sz="1400">
                <a:latin typeface="微软雅黑" panose="020B0503020204020204" charset="-122"/>
                <a:ea typeface="微软雅黑" panose="020B0503020204020204" charset="-122"/>
              </a:endParaRPr>
            </a:p>
          </p:txBody>
        </p:sp>
        <p:sp>
          <p:nvSpPr>
            <p:cNvPr id="30736" name="矩形 15"/>
            <p:cNvSpPr>
              <a:spLocks noChangeArrowheads="1"/>
            </p:cNvSpPr>
            <p:nvPr/>
          </p:nvSpPr>
          <p:spPr bwMode="auto">
            <a:xfrm>
              <a:off x="2715323" y="1066830"/>
              <a:ext cx="1811531" cy="52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latin typeface="微软雅黑" panose="020B0503020204020204" charset="-122"/>
                  <a:ea typeface="微软雅黑" panose="020B0503020204020204" charset="-122"/>
                </a:rPr>
                <a:t>Pallet positioning and clamping</a:t>
              </a:r>
              <a:endParaRPr lang="en-US" altLang="zh-CN" sz="1400">
                <a:latin typeface="微软雅黑" panose="020B0503020204020204" charset="-122"/>
                <a:ea typeface="微软雅黑" panose="020B0503020204020204" charset="-122"/>
              </a:endParaRPr>
            </a:p>
          </p:txBody>
        </p:sp>
        <p:sp>
          <p:nvSpPr>
            <p:cNvPr id="30737" name="矩形 33"/>
            <p:cNvSpPr>
              <a:spLocks noChangeArrowheads="1"/>
            </p:cNvSpPr>
            <p:nvPr/>
          </p:nvSpPr>
          <p:spPr bwMode="auto">
            <a:xfrm>
              <a:off x="4894527" y="1249362"/>
              <a:ext cx="2344865" cy="1828800"/>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cxnSp>
          <p:nvCxnSpPr>
            <p:cNvPr id="30738" name="肘形连接符 13"/>
            <p:cNvCxnSpPr>
              <a:cxnSpLocks noChangeShapeType="1"/>
            </p:cNvCxnSpPr>
            <p:nvPr/>
          </p:nvCxnSpPr>
          <p:spPr bwMode="auto">
            <a:xfrm rot="10800000" flipV="1">
              <a:off x="1160915" y="834230"/>
              <a:ext cx="1489019" cy="167521"/>
            </a:xfrm>
            <a:prstGeom prst="bentConnector3">
              <a:avLst>
                <a:gd name="adj1" fmla="val 50000"/>
              </a:avLst>
            </a:prstGeom>
            <a:noFill/>
            <a:ln w="9525" cmpd="sng">
              <a:solidFill>
                <a:schemeClr val="tx1"/>
              </a:solidFill>
              <a:bevel/>
              <a:headEnd type="oval" w="med" len="med"/>
              <a:tailEnd type="oval" w="med" len="med"/>
            </a:ln>
            <a:extLst>
              <a:ext uri="{909E8E84-426E-40DD-AFC4-6F175D3DCCD1}">
                <a14:hiddenFill xmlns:a14="http://schemas.microsoft.com/office/drawing/2010/main">
                  <a:noFill/>
                </a14:hiddenFill>
              </a:ext>
            </a:extLst>
          </p:spPr>
        </p:cxnSp>
        <p:sp>
          <p:nvSpPr>
            <p:cNvPr id="30739" name="矩形 62"/>
            <p:cNvSpPr>
              <a:spLocks noChangeArrowheads="1"/>
            </p:cNvSpPr>
            <p:nvPr/>
          </p:nvSpPr>
          <p:spPr bwMode="auto">
            <a:xfrm>
              <a:off x="4953144" y="2697133"/>
              <a:ext cx="2362452" cy="3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latin typeface="微软雅黑" panose="020B0503020204020204" charset="-122"/>
                  <a:ea typeface="微软雅黑" panose="020B0503020204020204" charset="-122"/>
                </a:rPr>
                <a:t>Lifting height 125mm</a:t>
              </a:r>
              <a:endParaRPr lang="en-US" altLang="zh-CN" sz="1400">
                <a:latin typeface="微软雅黑" panose="020B0503020204020204" charset="-122"/>
                <a:ea typeface="微软雅黑" panose="020B0503020204020204" charset="-122"/>
              </a:endParaRPr>
            </a:p>
          </p:txBody>
        </p:sp>
        <p:cxnSp>
          <p:nvCxnSpPr>
            <p:cNvPr id="30740" name="肘形连接符 13"/>
            <p:cNvCxnSpPr>
              <a:cxnSpLocks noChangeShapeType="1"/>
            </p:cNvCxnSpPr>
            <p:nvPr/>
          </p:nvCxnSpPr>
          <p:spPr bwMode="auto">
            <a:xfrm>
              <a:off x="1160914" y="1630386"/>
              <a:ext cx="1453744" cy="533402"/>
            </a:xfrm>
            <a:prstGeom prst="bentConnector3">
              <a:avLst>
                <a:gd name="adj1" fmla="val 50000"/>
              </a:avLst>
            </a:prstGeom>
            <a:noFill/>
            <a:ln w="9525" cmpd="sng">
              <a:solidFill>
                <a:schemeClr val="tx1"/>
              </a:solidFill>
              <a:bevel/>
              <a:headEnd type="oval" w="med" len="med"/>
              <a:tailEnd type="oval" w="med" len="med"/>
            </a:ln>
            <a:extLst>
              <a:ext uri="{909E8E84-426E-40DD-AFC4-6F175D3DCCD1}">
                <a14:hiddenFill xmlns:a14="http://schemas.microsoft.com/office/drawing/2010/main">
                  <a:noFill/>
                </a14:hiddenFill>
              </a:ext>
            </a:extLst>
          </p:spPr>
        </p:cxnSp>
        <p:pic>
          <p:nvPicPr>
            <p:cNvPr id="30741"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2665" y="1381125"/>
              <a:ext cx="1971782" cy="131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22" name="picture 208"/>
          <p:cNvPicPr>
            <a:picLocks noChangeAspect="1"/>
          </p:cNvPicPr>
          <p:nvPr/>
        </p:nvPicPr>
        <p:blipFill>
          <a:blip r:embed="rId7"/>
          <a:stretch>
            <a:fillRect/>
          </a:stretch>
        </p:blipFill>
        <p:spPr>
          <a:xfrm rot="21600000">
            <a:off x="10818876" y="0"/>
            <a:ext cx="1373123" cy="5059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组合 37"/>
          <p:cNvGrpSpPr/>
          <p:nvPr/>
        </p:nvGrpSpPr>
        <p:grpSpPr bwMode="auto">
          <a:xfrm>
            <a:off x="1600200" y="76200"/>
            <a:ext cx="7467600" cy="685800"/>
            <a:chOff x="0" y="0"/>
            <a:chExt cx="7467482" cy="685800"/>
          </a:xfrm>
        </p:grpSpPr>
        <p:sp>
          <p:nvSpPr>
            <p:cNvPr id="31747"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Conveyor-2</a:t>
              </a:r>
              <a:endParaRPr lang="zh-CN" altLang="en-US">
                <a:solidFill>
                  <a:srgbClr val="000000"/>
                </a:solidFill>
                <a:latin typeface="微软雅黑" panose="020B0503020204020204" charset="-122"/>
                <a:ea typeface="微软雅黑" panose="020B0503020204020204" charset="-122"/>
              </a:endParaRPr>
            </a:p>
          </p:txBody>
        </p:sp>
        <p:pic>
          <p:nvPicPr>
            <p:cNvPr id="31748"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49" name="组合 3"/>
          <p:cNvGrpSpPr/>
          <p:nvPr/>
        </p:nvGrpSpPr>
        <p:grpSpPr bwMode="auto">
          <a:xfrm>
            <a:off x="2363788" y="889000"/>
            <a:ext cx="7423150" cy="5341938"/>
            <a:chOff x="0" y="0"/>
            <a:chExt cx="7423150" cy="5341938"/>
          </a:xfrm>
        </p:grpSpPr>
        <p:pic>
          <p:nvPicPr>
            <p:cNvPr id="31750"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962" y="3116263"/>
              <a:ext cx="11938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1751"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2462" y="3017838"/>
              <a:ext cx="11334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1752"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937" y="3003550"/>
              <a:ext cx="1133475"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1753"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4387" y="155575"/>
              <a:ext cx="11334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1754"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2612" y="234950"/>
              <a:ext cx="11938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31755" name="Rectangle 130"/>
            <p:cNvSpPr>
              <a:spLocks noChangeArrowheads="1"/>
            </p:cNvSpPr>
            <p:nvPr/>
          </p:nvSpPr>
          <p:spPr bwMode="auto">
            <a:xfrm>
              <a:off x="0" y="5062538"/>
              <a:ext cx="2016125"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Carry module move back</a:t>
              </a:r>
              <a:endParaRPr lang="en-US" altLang="zh-CN" sz="1200">
                <a:solidFill>
                  <a:srgbClr val="005EC0"/>
                </a:solidFill>
                <a:latin typeface="微软雅黑" panose="020B0503020204020204" charset="-122"/>
                <a:ea typeface="微软雅黑" panose="020B0503020204020204" charset="-122"/>
              </a:endParaRPr>
            </a:p>
          </p:txBody>
        </p:sp>
        <p:sp>
          <p:nvSpPr>
            <p:cNvPr id="31756" name="Rectangle 130"/>
            <p:cNvSpPr>
              <a:spLocks noChangeArrowheads="1"/>
            </p:cNvSpPr>
            <p:nvPr/>
          </p:nvSpPr>
          <p:spPr bwMode="auto">
            <a:xfrm>
              <a:off x="2921000" y="5056188"/>
              <a:ext cx="1655762"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a:t>
              </a:r>
              <a:r>
                <a:rPr lang="zh-CN" altLang="en-US" sz="1200">
                  <a:solidFill>
                    <a:srgbClr val="005EC0"/>
                  </a:solidFill>
                  <a:latin typeface="微软雅黑" panose="020B0503020204020204" charset="-122"/>
                  <a:ea typeface="微软雅黑" panose="020B0503020204020204" charset="-122"/>
                </a:rPr>
                <a:t> </a:t>
              </a:r>
              <a:r>
                <a:rPr lang="en-US" altLang="zh-CN" sz="1200">
                  <a:solidFill>
                    <a:srgbClr val="005EC0"/>
                  </a:solidFill>
                  <a:latin typeface="微软雅黑" panose="020B0503020204020204" charset="-122"/>
                  <a:ea typeface="微软雅黑" panose="020B0503020204020204" charset="-122"/>
                </a:rPr>
                <a:t>move down</a:t>
              </a:r>
              <a:endParaRPr lang="en-US" altLang="zh-CN" sz="1200">
                <a:solidFill>
                  <a:srgbClr val="005EC0"/>
                </a:solidFill>
                <a:latin typeface="微软雅黑" panose="020B0503020204020204" charset="-122"/>
                <a:ea typeface="微软雅黑" panose="020B0503020204020204" charset="-122"/>
              </a:endParaRPr>
            </a:p>
          </p:txBody>
        </p:sp>
        <p:sp>
          <p:nvSpPr>
            <p:cNvPr id="31757" name="Rectangle 130"/>
            <p:cNvSpPr>
              <a:spLocks noChangeArrowheads="1"/>
            </p:cNvSpPr>
            <p:nvPr/>
          </p:nvSpPr>
          <p:spPr bwMode="auto">
            <a:xfrm>
              <a:off x="5607050" y="5064125"/>
              <a:ext cx="1655762" cy="277813"/>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a:t>
              </a:r>
              <a:r>
                <a:rPr lang="zh-CN" altLang="en-US" sz="1200">
                  <a:solidFill>
                    <a:srgbClr val="005EC0"/>
                  </a:solidFill>
                  <a:latin typeface="微软雅黑" panose="020B0503020204020204" charset="-122"/>
                  <a:ea typeface="微软雅黑" panose="020B0503020204020204" charset="-122"/>
                </a:rPr>
                <a:t> </a:t>
              </a:r>
              <a:r>
                <a:rPr lang="en-US" altLang="zh-CN" sz="1200">
                  <a:solidFill>
                    <a:srgbClr val="005EC0"/>
                  </a:solidFill>
                  <a:latin typeface="微软雅黑" panose="020B0503020204020204" charset="-122"/>
                  <a:ea typeface="微软雅黑" panose="020B0503020204020204" charset="-122"/>
                </a:rPr>
                <a:t>release</a:t>
              </a:r>
              <a:endParaRPr lang="en-US" altLang="zh-CN" sz="1200">
                <a:solidFill>
                  <a:srgbClr val="005EC0"/>
                </a:solidFill>
                <a:latin typeface="微软雅黑" panose="020B0503020204020204" charset="-122"/>
                <a:ea typeface="微软雅黑" panose="020B0503020204020204" charset="-122"/>
              </a:endParaRPr>
            </a:p>
          </p:txBody>
        </p:sp>
        <p:sp>
          <p:nvSpPr>
            <p:cNvPr id="31758" name="Rectangle 130"/>
            <p:cNvSpPr>
              <a:spLocks noChangeArrowheads="1"/>
            </p:cNvSpPr>
            <p:nvPr/>
          </p:nvSpPr>
          <p:spPr bwMode="auto">
            <a:xfrm>
              <a:off x="15875" y="2217738"/>
              <a:ext cx="1955800" cy="46196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 arrive at conveyor-2</a:t>
              </a:r>
              <a:endParaRPr lang="en-US" altLang="zh-CN" sz="1200">
                <a:solidFill>
                  <a:srgbClr val="005EC0"/>
                </a:solidFill>
                <a:latin typeface="微软雅黑" panose="020B0503020204020204" charset="-122"/>
                <a:ea typeface="微软雅黑" panose="020B0503020204020204" charset="-122"/>
              </a:endParaRPr>
            </a:p>
          </p:txBody>
        </p:sp>
        <p:sp>
          <p:nvSpPr>
            <p:cNvPr id="31759" name="Rectangle 130"/>
            <p:cNvSpPr>
              <a:spLocks noChangeArrowheads="1"/>
            </p:cNvSpPr>
            <p:nvPr/>
          </p:nvSpPr>
          <p:spPr bwMode="auto">
            <a:xfrm>
              <a:off x="3100387" y="2309813"/>
              <a:ext cx="1427163" cy="27781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a:t>
              </a:r>
              <a:r>
                <a:rPr lang="zh-CN" altLang="en-US" sz="1200">
                  <a:solidFill>
                    <a:srgbClr val="005EC0"/>
                  </a:solidFill>
                  <a:latin typeface="微软雅黑" panose="020B0503020204020204" charset="-122"/>
                  <a:ea typeface="微软雅黑" panose="020B0503020204020204" charset="-122"/>
                </a:rPr>
                <a:t> </a:t>
              </a:r>
              <a:r>
                <a:rPr lang="en-US" altLang="zh-CN" sz="1200">
                  <a:solidFill>
                    <a:srgbClr val="005EC0"/>
                  </a:solidFill>
                  <a:latin typeface="微软雅黑" panose="020B0503020204020204" charset="-122"/>
                  <a:ea typeface="微软雅黑" panose="020B0503020204020204" charset="-122"/>
                </a:rPr>
                <a:t>climbing</a:t>
              </a:r>
              <a:endParaRPr lang="en-US" altLang="zh-CN" sz="1200">
                <a:solidFill>
                  <a:srgbClr val="005EC0"/>
                </a:solidFill>
                <a:latin typeface="微软雅黑" panose="020B0503020204020204" charset="-122"/>
                <a:ea typeface="微软雅黑" panose="020B0503020204020204" charset="-122"/>
              </a:endParaRPr>
            </a:p>
          </p:txBody>
        </p:sp>
        <p:sp>
          <p:nvSpPr>
            <p:cNvPr id="31760" name="矩形 35"/>
            <p:cNvSpPr>
              <a:spLocks noChangeArrowheads="1"/>
            </p:cNvSpPr>
            <p:nvPr/>
          </p:nvSpPr>
          <p:spPr bwMode="auto">
            <a:xfrm>
              <a:off x="33337" y="12700"/>
              <a:ext cx="1938338" cy="2071688"/>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61" name="右箭头 1"/>
            <p:cNvSpPr>
              <a:spLocks noChangeArrowheads="1"/>
            </p:cNvSpPr>
            <p:nvPr/>
          </p:nvSpPr>
          <p:spPr bwMode="auto">
            <a:xfrm>
              <a:off x="2056160" y="698231"/>
              <a:ext cx="609537" cy="228701"/>
            </a:xfrm>
            <a:prstGeom prst="rightArrow">
              <a:avLst>
                <a:gd name="adj1" fmla="val 50000"/>
                <a:gd name="adj2" fmla="val 49997"/>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31762" name="矩形 39"/>
            <p:cNvSpPr>
              <a:spLocks noChangeArrowheads="1"/>
            </p:cNvSpPr>
            <p:nvPr/>
          </p:nvSpPr>
          <p:spPr bwMode="auto">
            <a:xfrm>
              <a:off x="2749550" y="14288"/>
              <a:ext cx="1938337" cy="2070100"/>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63" name="矩形 40"/>
            <p:cNvSpPr>
              <a:spLocks noChangeArrowheads="1"/>
            </p:cNvSpPr>
            <p:nvPr/>
          </p:nvSpPr>
          <p:spPr bwMode="auto">
            <a:xfrm>
              <a:off x="5483225" y="0"/>
              <a:ext cx="1939925" cy="2084388"/>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64" name="矩形 42"/>
            <p:cNvSpPr>
              <a:spLocks noChangeArrowheads="1"/>
            </p:cNvSpPr>
            <p:nvPr/>
          </p:nvSpPr>
          <p:spPr bwMode="auto">
            <a:xfrm>
              <a:off x="2767012" y="2844800"/>
              <a:ext cx="1939925" cy="2085975"/>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65" name="矩形 46"/>
            <p:cNvSpPr>
              <a:spLocks noChangeArrowheads="1"/>
            </p:cNvSpPr>
            <p:nvPr/>
          </p:nvSpPr>
          <p:spPr bwMode="auto">
            <a:xfrm>
              <a:off x="25400" y="2844800"/>
              <a:ext cx="1939925" cy="2085975"/>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66" name="右箭头 1"/>
            <p:cNvSpPr>
              <a:spLocks noChangeArrowheads="1"/>
            </p:cNvSpPr>
            <p:nvPr/>
          </p:nvSpPr>
          <p:spPr bwMode="auto">
            <a:xfrm>
              <a:off x="4781914" y="713011"/>
              <a:ext cx="609537" cy="228701"/>
            </a:xfrm>
            <a:prstGeom prst="rightArrow">
              <a:avLst>
                <a:gd name="adj1" fmla="val 50000"/>
                <a:gd name="adj2" fmla="val 49997"/>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31767" name="右箭头 1"/>
            <p:cNvSpPr>
              <a:spLocks noChangeArrowheads="1"/>
            </p:cNvSpPr>
            <p:nvPr/>
          </p:nvSpPr>
          <p:spPr bwMode="auto">
            <a:xfrm rot="10800000">
              <a:off x="2041044" y="3515196"/>
              <a:ext cx="609537" cy="228701"/>
            </a:xfrm>
            <a:prstGeom prst="rightArrow">
              <a:avLst>
                <a:gd name="adj1" fmla="val 50000"/>
                <a:gd name="adj2" fmla="val 49997"/>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31768" name="直接箭头连接符 41"/>
            <p:cNvCxnSpPr>
              <a:cxnSpLocks noChangeShapeType="1"/>
            </p:cNvCxnSpPr>
            <p:nvPr/>
          </p:nvCxnSpPr>
          <p:spPr bwMode="auto">
            <a:xfrm>
              <a:off x="6551538" y="352046"/>
              <a:ext cx="286698" cy="15242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1769" name="直接箭头连接符 48"/>
            <p:cNvCxnSpPr>
              <a:cxnSpLocks noChangeShapeType="1"/>
            </p:cNvCxnSpPr>
            <p:nvPr/>
          </p:nvCxnSpPr>
          <p:spPr bwMode="auto">
            <a:xfrm flipV="1">
              <a:off x="4323743" y="564285"/>
              <a:ext cx="0" cy="395352"/>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1770" name="直接箭头连接符 52"/>
            <p:cNvCxnSpPr>
              <a:cxnSpLocks noChangeShapeType="1"/>
            </p:cNvCxnSpPr>
            <p:nvPr/>
          </p:nvCxnSpPr>
          <p:spPr bwMode="auto">
            <a:xfrm>
              <a:off x="1297110" y="3747387"/>
              <a:ext cx="219045" cy="15242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1771" name="直接箭头连接符 48"/>
            <p:cNvCxnSpPr>
              <a:cxnSpLocks noChangeShapeType="1"/>
            </p:cNvCxnSpPr>
            <p:nvPr/>
          </p:nvCxnSpPr>
          <p:spPr bwMode="auto">
            <a:xfrm>
              <a:off x="4189400" y="3073386"/>
              <a:ext cx="0" cy="45727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31772" name="右箭头 1"/>
            <p:cNvSpPr>
              <a:spLocks noChangeArrowheads="1"/>
            </p:cNvSpPr>
            <p:nvPr/>
          </p:nvSpPr>
          <p:spPr bwMode="auto">
            <a:xfrm rot="5400000">
              <a:off x="6962387" y="2354640"/>
              <a:ext cx="422344" cy="228569"/>
            </a:xfrm>
            <a:prstGeom prst="rightArrow">
              <a:avLst>
                <a:gd name="adj1" fmla="val 50000"/>
                <a:gd name="adj2" fmla="val 50052"/>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31773" name="Rectangle 130"/>
            <p:cNvSpPr>
              <a:spLocks noChangeArrowheads="1"/>
            </p:cNvSpPr>
            <p:nvPr/>
          </p:nvSpPr>
          <p:spPr bwMode="auto">
            <a:xfrm>
              <a:off x="5510212" y="2220913"/>
              <a:ext cx="1427163" cy="461962"/>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Pallet</a:t>
              </a:r>
              <a:r>
                <a:rPr lang="zh-CN" altLang="en-US" sz="1200">
                  <a:solidFill>
                    <a:srgbClr val="005EC0"/>
                  </a:solidFill>
                  <a:latin typeface="微软雅黑" panose="020B0503020204020204" charset="-122"/>
                  <a:ea typeface="微软雅黑" panose="020B0503020204020204" charset="-122"/>
                </a:rPr>
                <a:t> </a:t>
              </a:r>
              <a:r>
                <a:rPr lang="en-US" altLang="zh-CN" sz="1200">
                  <a:solidFill>
                    <a:srgbClr val="005EC0"/>
                  </a:solidFill>
                  <a:latin typeface="微软雅黑" panose="020B0503020204020204" charset="-122"/>
                  <a:ea typeface="微软雅黑" panose="020B0503020204020204" charset="-122"/>
                </a:rPr>
                <a:t>assembly location</a:t>
              </a:r>
              <a:endParaRPr lang="en-US" altLang="zh-CN" sz="1200">
                <a:solidFill>
                  <a:srgbClr val="005EC0"/>
                </a:solidFill>
                <a:latin typeface="微软雅黑" panose="020B0503020204020204" charset="-122"/>
                <a:ea typeface="微软雅黑" panose="020B0503020204020204" charset="-122"/>
              </a:endParaRPr>
            </a:p>
          </p:txBody>
        </p:sp>
        <p:sp>
          <p:nvSpPr>
            <p:cNvPr id="31774" name="矩形 36"/>
            <p:cNvSpPr>
              <a:spLocks noChangeArrowheads="1"/>
            </p:cNvSpPr>
            <p:nvPr/>
          </p:nvSpPr>
          <p:spPr bwMode="auto">
            <a:xfrm>
              <a:off x="5468937" y="2844800"/>
              <a:ext cx="1939925" cy="2085975"/>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1775" name="右箭头 1"/>
            <p:cNvSpPr>
              <a:spLocks noChangeArrowheads="1"/>
            </p:cNvSpPr>
            <p:nvPr/>
          </p:nvSpPr>
          <p:spPr bwMode="auto">
            <a:xfrm rot="10800000">
              <a:off x="4765604" y="3515196"/>
              <a:ext cx="609537" cy="228701"/>
            </a:xfrm>
            <a:prstGeom prst="rightArrow">
              <a:avLst>
                <a:gd name="adj1" fmla="val 50000"/>
                <a:gd name="adj2" fmla="val 49997"/>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31776" name="直接箭头连接符 41"/>
            <p:cNvCxnSpPr>
              <a:cxnSpLocks noChangeShapeType="1"/>
            </p:cNvCxnSpPr>
            <p:nvPr/>
          </p:nvCxnSpPr>
          <p:spPr bwMode="auto">
            <a:xfrm flipH="1" flipV="1">
              <a:off x="6177404" y="129510"/>
              <a:ext cx="251970" cy="15240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1777" name="直接箭头连接符 41"/>
            <p:cNvCxnSpPr>
              <a:cxnSpLocks noChangeShapeType="1"/>
            </p:cNvCxnSpPr>
            <p:nvPr/>
          </p:nvCxnSpPr>
          <p:spPr bwMode="auto">
            <a:xfrm>
              <a:off x="6223793" y="3039358"/>
              <a:ext cx="217458" cy="15242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31778" name="直接箭头连接符 41"/>
            <p:cNvCxnSpPr>
              <a:cxnSpLocks noChangeShapeType="1"/>
            </p:cNvCxnSpPr>
            <p:nvPr/>
          </p:nvCxnSpPr>
          <p:spPr bwMode="auto">
            <a:xfrm flipH="1" flipV="1">
              <a:off x="6627736" y="3301980"/>
              <a:ext cx="221640" cy="15240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pic>
          <p:nvPicPr>
            <p:cNvPr id="31779"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28600"/>
              <a:ext cx="1401762" cy="169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36" name="picture 208"/>
          <p:cNvPicPr>
            <a:picLocks noChangeAspect="1"/>
          </p:cNvPicPr>
          <p:nvPr/>
        </p:nvPicPr>
        <p:blipFill>
          <a:blip r:embed="rId5"/>
          <a:stretch>
            <a:fillRect/>
          </a:stretch>
        </p:blipFill>
        <p:spPr>
          <a:xfrm rot="21600000">
            <a:off x="10818876" y="0"/>
            <a:ext cx="1373123" cy="5059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12"/>
          <p:cNvGrpSpPr/>
          <p:nvPr/>
        </p:nvGrpSpPr>
        <p:grpSpPr bwMode="auto">
          <a:xfrm>
            <a:off x="1600200" y="76200"/>
            <a:ext cx="7391400" cy="685800"/>
            <a:chOff x="0" y="0"/>
            <a:chExt cx="7391207" cy="685800"/>
          </a:xfrm>
        </p:grpSpPr>
        <p:sp>
          <p:nvSpPr>
            <p:cNvPr id="32771" name="AutoShape 47"/>
            <p:cNvSpPr>
              <a:spLocks noChangeArrowheads="1"/>
            </p:cNvSpPr>
            <p:nvPr/>
          </p:nvSpPr>
          <p:spPr bwMode="auto">
            <a:xfrm>
              <a:off x="5370373" y="133350"/>
              <a:ext cx="202083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rgbClr val="000000"/>
                  </a:solidFill>
                  <a:latin typeface="微软雅黑" panose="020B0503020204020204" charset="-122"/>
                  <a:ea typeface="微软雅黑" panose="020B0503020204020204" charset="-122"/>
                </a:rPr>
                <a:t>Conveyor Conversion</a:t>
              </a:r>
              <a:endParaRPr lang="zh-CN" altLang="en-US" sz="1400">
                <a:solidFill>
                  <a:srgbClr val="000000"/>
                </a:solidFill>
                <a:latin typeface="微软雅黑" panose="020B0503020204020204" charset="-122"/>
                <a:ea typeface="微软雅黑" panose="020B0503020204020204" charset="-122"/>
              </a:endParaRPr>
            </a:p>
          </p:txBody>
        </p:sp>
        <p:pic>
          <p:nvPicPr>
            <p:cNvPr id="32772"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40"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73" name="矩形 6"/>
          <p:cNvSpPr>
            <a:spLocks noChangeArrowheads="1"/>
          </p:cNvSpPr>
          <p:nvPr/>
        </p:nvSpPr>
        <p:spPr bwMode="auto">
          <a:xfrm>
            <a:off x="2209800" y="3352800"/>
            <a:ext cx="7772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600">
                <a:latin typeface="微软雅黑" panose="020B0503020204020204" charset="-122"/>
                <a:ea typeface="微软雅黑" panose="020B0503020204020204" charset="-122"/>
              </a:rPr>
              <a:t>The left feeding direction and the layout of each module as shown, if need change to right feeding direction, following changes have to be done:</a:t>
            </a:r>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1. Interchange the location of clamping blocks between conveyor 1 and 3.</a:t>
            </a:r>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2. The installation position of the robot needs to be moved from left top to right top.</a:t>
            </a:r>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3. The position of CG pressing module should be moved as well.</a:t>
            </a:r>
            <a:endParaRPr lang="en-US" altLang="zh-CN" sz="1600">
              <a:latin typeface="微软雅黑" panose="020B0503020204020204" charset="-122"/>
              <a:ea typeface="微软雅黑" panose="020B0503020204020204" charset="-122"/>
            </a:endParaRPr>
          </a:p>
          <a:p>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In summary:</a:t>
            </a:r>
            <a:endParaRPr lang="en-US" altLang="zh-CN" sz="1600">
              <a:latin typeface="微软雅黑" panose="020B0503020204020204" charset="-122"/>
              <a:ea typeface="微软雅黑" panose="020B0503020204020204" charset="-122"/>
            </a:endParaRPr>
          </a:p>
          <a:p>
            <a:r>
              <a:rPr lang="en-US" altLang="zh-CN" sz="1600">
                <a:latin typeface="微软雅黑" panose="020B0503020204020204" charset="-122"/>
                <a:ea typeface="微软雅黑" panose="020B0503020204020204" charset="-122"/>
              </a:rPr>
              <a:t>Feeding direction was changed, conveyor 2 without any changes but other modules are required to be changed</a:t>
            </a:r>
            <a:endParaRPr lang="en-US" altLang="zh-CN" sz="1600">
              <a:latin typeface="微软雅黑" panose="020B0503020204020204" charset="-122"/>
              <a:ea typeface="微软雅黑" panose="020B0503020204020204" charset="-122"/>
            </a:endParaRPr>
          </a:p>
        </p:txBody>
      </p:sp>
      <p:pic>
        <p:nvPicPr>
          <p:cNvPr id="3277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1" y="762000"/>
            <a:ext cx="49561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08"/>
          <p:cNvPicPr>
            <a:picLocks noChangeAspect="1"/>
          </p:cNvPicPr>
          <p:nvPr/>
        </p:nvPicPr>
        <p:blipFill>
          <a:blip r:embed="rId3"/>
          <a:stretch>
            <a:fillRect/>
          </a:stretch>
        </p:blipFill>
        <p:spPr>
          <a:xfrm rot="21600000">
            <a:off x="10818876" y="0"/>
            <a:ext cx="1373123" cy="5059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组合 28"/>
          <p:cNvGrpSpPr/>
          <p:nvPr/>
        </p:nvGrpSpPr>
        <p:grpSpPr bwMode="auto">
          <a:xfrm>
            <a:off x="1600200" y="76200"/>
            <a:ext cx="7467600" cy="685800"/>
            <a:chOff x="0" y="0"/>
            <a:chExt cx="7467482" cy="685800"/>
          </a:xfrm>
        </p:grpSpPr>
        <p:sp>
          <p:nvSpPr>
            <p:cNvPr id="33795"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6-axis Robot</a:t>
              </a:r>
              <a:endParaRPr lang="zh-CN" altLang="en-US">
                <a:solidFill>
                  <a:srgbClr val="000000"/>
                </a:solidFill>
                <a:latin typeface="微软雅黑" panose="020B0503020204020204" charset="-122"/>
                <a:ea typeface="微软雅黑" panose="020B0503020204020204" charset="-122"/>
              </a:endParaRPr>
            </a:p>
          </p:txBody>
        </p:sp>
        <p:pic>
          <p:nvPicPr>
            <p:cNvPr id="33796"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797" name="组合 6"/>
          <p:cNvGrpSpPr/>
          <p:nvPr/>
        </p:nvGrpSpPr>
        <p:grpSpPr bwMode="auto">
          <a:xfrm>
            <a:off x="2209800" y="990600"/>
            <a:ext cx="3551238" cy="5257800"/>
            <a:chOff x="0" y="0"/>
            <a:chExt cx="3551238" cy="5257800"/>
          </a:xfrm>
        </p:grpSpPr>
        <p:pic>
          <p:nvPicPr>
            <p:cNvPr id="33798" name="Picture 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3854450"/>
              <a:ext cx="1211263" cy="133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3799" name="Picture 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5413" y="7938"/>
              <a:ext cx="2151062" cy="347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33800" name="TextBox 29"/>
            <p:cNvSpPr txBox="1">
              <a:spLocks noChangeArrowheads="1"/>
            </p:cNvSpPr>
            <p:nvPr/>
          </p:nvSpPr>
          <p:spPr bwMode="auto">
            <a:xfrm>
              <a:off x="85725" y="725488"/>
              <a:ext cx="1079500" cy="28575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1</a:t>
              </a:r>
              <a:r>
                <a:rPr lang="en-US" altLang="zh-CN" sz="1200" baseline="30000">
                  <a:latin typeface="微软雅黑" panose="020B0503020204020204" charset="-122"/>
                  <a:ea typeface="微软雅黑" panose="020B0503020204020204" charset="-122"/>
                </a:rPr>
                <a:t>st</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cxnSp>
          <p:nvCxnSpPr>
            <p:cNvPr id="33801" name="直接连接符 30"/>
            <p:cNvCxnSpPr>
              <a:cxnSpLocks noChangeShapeType="1"/>
              <a:stCxn id="33800" idx="3"/>
            </p:cNvCxnSpPr>
            <p:nvPr/>
          </p:nvCxnSpPr>
          <p:spPr bwMode="auto">
            <a:xfrm>
              <a:off x="1165225" y="868363"/>
              <a:ext cx="1730375"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cxnSp>
          <p:nvCxnSpPr>
            <p:cNvPr id="33802" name="直接连接符 31"/>
            <p:cNvCxnSpPr>
              <a:cxnSpLocks noChangeShapeType="1"/>
              <a:stCxn id="33803" idx="3"/>
            </p:cNvCxnSpPr>
            <p:nvPr/>
          </p:nvCxnSpPr>
          <p:spPr bwMode="auto">
            <a:xfrm>
              <a:off x="1165225" y="1431925"/>
              <a:ext cx="1916113"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33803" name="TextBox 35"/>
            <p:cNvSpPr txBox="1">
              <a:spLocks noChangeArrowheads="1"/>
            </p:cNvSpPr>
            <p:nvPr/>
          </p:nvSpPr>
          <p:spPr bwMode="auto">
            <a:xfrm>
              <a:off x="85725" y="1289050"/>
              <a:ext cx="1079500" cy="28575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2</a:t>
              </a:r>
              <a:r>
                <a:rPr lang="en-US" altLang="zh-CN" sz="1200" baseline="30000">
                  <a:latin typeface="微软雅黑" panose="020B0503020204020204" charset="-122"/>
                  <a:ea typeface="微软雅黑" panose="020B0503020204020204" charset="-122"/>
                </a:rPr>
                <a:t>nd</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sp>
          <p:nvSpPr>
            <p:cNvPr id="33804" name="TextBox 36"/>
            <p:cNvSpPr txBox="1">
              <a:spLocks noChangeArrowheads="1"/>
            </p:cNvSpPr>
            <p:nvPr/>
          </p:nvSpPr>
          <p:spPr bwMode="auto">
            <a:xfrm>
              <a:off x="85725" y="1770063"/>
              <a:ext cx="1079500" cy="2889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3</a:t>
              </a:r>
              <a:r>
                <a:rPr lang="en-US" altLang="zh-CN" sz="1200" baseline="30000">
                  <a:latin typeface="微软雅黑" panose="020B0503020204020204" charset="-122"/>
                  <a:ea typeface="微软雅黑" panose="020B0503020204020204" charset="-122"/>
                </a:rPr>
                <a:t>rd</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sp>
          <p:nvSpPr>
            <p:cNvPr id="33805" name="TextBox 37"/>
            <p:cNvSpPr txBox="1">
              <a:spLocks noChangeArrowheads="1"/>
            </p:cNvSpPr>
            <p:nvPr/>
          </p:nvSpPr>
          <p:spPr bwMode="auto">
            <a:xfrm>
              <a:off x="2471738" y="3251200"/>
              <a:ext cx="1079500" cy="287338"/>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4</a:t>
              </a:r>
              <a:r>
                <a:rPr lang="en-US" altLang="zh-CN" sz="1200" baseline="30000">
                  <a:latin typeface="微软雅黑" panose="020B0503020204020204" charset="-122"/>
                  <a:ea typeface="微软雅黑" panose="020B0503020204020204" charset="-122"/>
                </a:rPr>
                <a:t>th</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sp>
          <p:nvSpPr>
            <p:cNvPr id="33806" name="TextBox 38"/>
            <p:cNvSpPr txBox="1">
              <a:spLocks noChangeArrowheads="1"/>
            </p:cNvSpPr>
            <p:nvPr/>
          </p:nvSpPr>
          <p:spPr bwMode="auto">
            <a:xfrm>
              <a:off x="85725" y="2305050"/>
              <a:ext cx="1079500" cy="28575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5</a:t>
              </a:r>
              <a:r>
                <a:rPr lang="en-US" altLang="zh-CN" sz="1200" baseline="30000">
                  <a:latin typeface="微软雅黑" panose="020B0503020204020204" charset="-122"/>
                  <a:ea typeface="微软雅黑" panose="020B0503020204020204" charset="-122"/>
                </a:rPr>
                <a:t>th</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sp>
          <p:nvSpPr>
            <p:cNvPr id="33807" name="TextBox 39"/>
            <p:cNvSpPr txBox="1">
              <a:spLocks noChangeArrowheads="1"/>
            </p:cNvSpPr>
            <p:nvPr/>
          </p:nvSpPr>
          <p:spPr bwMode="auto">
            <a:xfrm>
              <a:off x="85725" y="2667000"/>
              <a:ext cx="1079500" cy="28575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6</a:t>
              </a:r>
              <a:r>
                <a:rPr lang="en-US" altLang="zh-CN" sz="1200" baseline="30000">
                  <a:latin typeface="微软雅黑" panose="020B0503020204020204" charset="-122"/>
                  <a:ea typeface="微软雅黑" panose="020B0503020204020204" charset="-122"/>
                </a:rPr>
                <a:t>th</a:t>
              </a:r>
              <a:r>
                <a:rPr lang="en-US" altLang="zh-CN" sz="1200">
                  <a:latin typeface="微软雅黑" panose="020B0503020204020204" charset="-122"/>
                  <a:ea typeface="微软雅黑" panose="020B0503020204020204" charset="-122"/>
                </a:rPr>
                <a:t> joint</a:t>
              </a:r>
              <a:endParaRPr lang="zh-CN" altLang="en-US" sz="1200">
                <a:latin typeface="微软雅黑" panose="020B0503020204020204" charset="-122"/>
                <a:ea typeface="微软雅黑" panose="020B0503020204020204" charset="-122"/>
              </a:endParaRPr>
            </a:p>
          </p:txBody>
        </p:sp>
        <p:cxnSp>
          <p:nvCxnSpPr>
            <p:cNvPr id="33808" name="直接连接符 40"/>
            <p:cNvCxnSpPr>
              <a:cxnSpLocks noChangeShapeType="1"/>
            </p:cNvCxnSpPr>
            <p:nvPr/>
          </p:nvCxnSpPr>
          <p:spPr bwMode="auto">
            <a:xfrm>
              <a:off x="2895600" y="2809875"/>
              <a:ext cx="0" cy="441325"/>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cxnSp>
          <p:nvCxnSpPr>
            <p:cNvPr id="33809" name="直接连接符 42"/>
            <p:cNvCxnSpPr>
              <a:cxnSpLocks noChangeShapeType="1"/>
            </p:cNvCxnSpPr>
            <p:nvPr/>
          </p:nvCxnSpPr>
          <p:spPr bwMode="auto">
            <a:xfrm flipH="1">
              <a:off x="1165225" y="2784475"/>
              <a:ext cx="668338"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33810" name="矩形 50"/>
            <p:cNvSpPr>
              <a:spLocks noChangeArrowheads="1"/>
            </p:cNvSpPr>
            <p:nvPr/>
          </p:nvSpPr>
          <p:spPr bwMode="auto">
            <a:xfrm>
              <a:off x="0" y="3787775"/>
              <a:ext cx="1377950" cy="1470025"/>
            </a:xfrm>
            <a:prstGeom prst="rect">
              <a:avLst/>
            </a:prstGeom>
            <a:noFill/>
            <a:ln w="25400" cmpd="sng">
              <a:solidFill>
                <a:srgbClr val="0A85FF"/>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cxnSp>
          <p:nvCxnSpPr>
            <p:cNvPr id="33811" name="直接连接符 51"/>
            <p:cNvCxnSpPr>
              <a:cxnSpLocks noChangeShapeType="1"/>
            </p:cNvCxnSpPr>
            <p:nvPr/>
          </p:nvCxnSpPr>
          <p:spPr bwMode="auto">
            <a:xfrm flipH="1" flipV="1">
              <a:off x="1206500" y="3700463"/>
              <a:ext cx="1588" cy="84137"/>
            </a:xfrm>
            <a:prstGeom prst="line">
              <a:avLst/>
            </a:prstGeom>
            <a:noFill/>
            <a:ln w="25400" cmpd="sng">
              <a:solidFill>
                <a:srgbClr val="0A85FF"/>
              </a:solidFill>
              <a:prstDash val="sysDash"/>
              <a:round/>
            </a:ln>
            <a:extLst>
              <a:ext uri="{909E8E84-426E-40DD-AFC4-6F175D3DCCD1}">
                <a14:hiddenFill xmlns:a14="http://schemas.microsoft.com/office/drawing/2010/main">
                  <a:noFill/>
                </a14:hiddenFill>
              </a:ext>
            </a:extLst>
          </p:spPr>
        </p:cxnSp>
        <p:sp>
          <p:nvSpPr>
            <p:cNvPr id="33812" name="矩形 52"/>
            <p:cNvSpPr>
              <a:spLocks noChangeArrowheads="1"/>
            </p:cNvSpPr>
            <p:nvPr/>
          </p:nvSpPr>
          <p:spPr bwMode="auto">
            <a:xfrm>
              <a:off x="1412875" y="2549525"/>
              <a:ext cx="820738" cy="1006475"/>
            </a:xfrm>
            <a:prstGeom prst="rect">
              <a:avLst/>
            </a:prstGeom>
            <a:noFill/>
            <a:ln w="25400" cmpd="sng">
              <a:solidFill>
                <a:srgbClr val="0A85FF"/>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33813" name="TextBox 61"/>
            <p:cNvSpPr txBox="1">
              <a:spLocks noChangeArrowheads="1"/>
            </p:cNvSpPr>
            <p:nvPr/>
          </p:nvSpPr>
          <p:spPr bwMode="auto">
            <a:xfrm>
              <a:off x="1663700" y="3784600"/>
              <a:ext cx="1295400" cy="5683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Epson Force Sensor S250-N</a:t>
              </a:r>
              <a:endParaRPr lang="en-US" altLang="zh-CN" sz="1200">
                <a:latin typeface="微软雅黑" panose="020B0503020204020204" charset="-122"/>
                <a:ea typeface="微软雅黑" panose="020B0503020204020204" charset="-122"/>
              </a:endParaRPr>
            </a:p>
          </p:txBody>
        </p:sp>
        <p:cxnSp>
          <p:nvCxnSpPr>
            <p:cNvPr id="33814" name="直接连接符 62"/>
            <p:cNvCxnSpPr>
              <a:cxnSpLocks noChangeShapeType="1"/>
              <a:endCxn id="33813" idx="1"/>
            </p:cNvCxnSpPr>
            <p:nvPr/>
          </p:nvCxnSpPr>
          <p:spPr bwMode="auto">
            <a:xfrm>
              <a:off x="977900" y="4068763"/>
              <a:ext cx="68580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cxnSp>
          <p:nvCxnSpPr>
            <p:cNvPr id="33815" name="直接连接符 44"/>
            <p:cNvCxnSpPr>
              <a:cxnSpLocks noChangeShapeType="1"/>
              <a:stCxn id="33810" idx="0"/>
            </p:cNvCxnSpPr>
            <p:nvPr/>
          </p:nvCxnSpPr>
          <p:spPr bwMode="auto">
            <a:xfrm flipV="1">
              <a:off x="688975" y="3063875"/>
              <a:ext cx="688975" cy="723900"/>
            </a:xfrm>
            <a:prstGeom prst="line">
              <a:avLst/>
            </a:prstGeom>
            <a:noFill/>
            <a:ln w="25400" cmpd="sng">
              <a:solidFill>
                <a:srgbClr val="0A85FF"/>
              </a:solidFill>
              <a:prstDash val="sysDash"/>
              <a:round/>
            </a:ln>
            <a:extLst>
              <a:ext uri="{909E8E84-426E-40DD-AFC4-6F175D3DCCD1}">
                <a14:hiddenFill xmlns:a14="http://schemas.microsoft.com/office/drawing/2010/main">
                  <a:noFill/>
                </a14:hiddenFill>
              </a:ext>
            </a:extLst>
          </p:spPr>
        </p:cxnSp>
        <p:sp>
          <p:nvSpPr>
            <p:cNvPr id="33816" name="TextBox 55"/>
            <p:cNvSpPr txBox="1">
              <a:spLocks noChangeArrowheads="1"/>
            </p:cNvSpPr>
            <p:nvPr/>
          </p:nvSpPr>
          <p:spPr bwMode="auto">
            <a:xfrm>
              <a:off x="1663700" y="4435475"/>
              <a:ext cx="1295400" cy="5683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Quick-change Connector</a:t>
              </a:r>
              <a:endParaRPr lang="en-US" altLang="zh-CN" sz="1200">
                <a:latin typeface="微软雅黑" panose="020B0503020204020204" charset="-122"/>
                <a:ea typeface="微软雅黑" panose="020B0503020204020204" charset="-122"/>
              </a:endParaRPr>
            </a:p>
          </p:txBody>
        </p:sp>
        <p:cxnSp>
          <p:nvCxnSpPr>
            <p:cNvPr id="33817" name="直接连接符 56"/>
            <p:cNvCxnSpPr>
              <a:cxnSpLocks noChangeShapeType="1"/>
            </p:cNvCxnSpPr>
            <p:nvPr/>
          </p:nvCxnSpPr>
          <p:spPr bwMode="auto">
            <a:xfrm>
              <a:off x="842963" y="4546600"/>
              <a:ext cx="820737"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sp>
          <p:nvSpPr>
            <p:cNvPr id="33818" name="TextBox 53"/>
            <p:cNvSpPr txBox="1">
              <a:spLocks noChangeArrowheads="1"/>
            </p:cNvSpPr>
            <p:nvPr/>
          </p:nvSpPr>
          <p:spPr bwMode="auto">
            <a:xfrm>
              <a:off x="93663" y="0"/>
              <a:ext cx="1071562" cy="436563"/>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latin typeface="微软雅黑" panose="020B0503020204020204" charset="-122"/>
                  <a:ea typeface="微软雅黑" panose="020B0503020204020204" charset="-122"/>
                </a:rPr>
                <a:t>C4-A601S/</a:t>
              </a:r>
              <a:endParaRPr lang="en-US" altLang="zh-CN" sz="1200">
                <a:latin typeface="微软雅黑" panose="020B0503020204020204" charset="-122"/>
                <a:ea typeface="微软雅黑" panose="020B0503020204020204" charset="-122"/>
              </a:endParaRPr>
            </a:p>
            <a:p>
              <a:pPr algn="ctr"/>
              <a:r>
                <a:rPr lang="en-US" altLang="zh-CN" sz="1200">
                  <a:latin typeface="微软雅黑" panose="020B0503020204020204" charset="-122"/>
                  <a:ea typeface="微软雅黑" panose="020B0503020204020204" charset="-122"/>
                </a:rPr>
                <a:t>RC700</a:t>
              </a:r>
              <a:endParaRPr lang="zh-CN" altLang="en-US" sz="1200">
                <a:latin typeface="微软雅黑" panose="020B0503020204020204" charset="-122"/>
                <a:ea typeface="微软雅黑" panose="020B0503020204020204" charset="-122"/>
              </a:endParaRPr>
            </a:p>
          </p:txBody>
        </p:sp>
        <p:cxnSp>
          <p:nvCxnSpPr>
            <p:cNvPr id="33819" name="直接连接符 57"/>
            <p:cNvCxnSpPr>
              <a:cxnSpLocks noChangeShapeType="1"/>
              <a:stCxn id="33818" idx="3"/>
            </p:cNvCxnSpPr>
            <p:nvPr/>
          </p:nvCxnSpPr>
          <p:spPr bwMode="auto">
            <a:xfrm flipV="1">
              <a:off x="1165225" y="217488"/>
              <a:ext cx="1577975"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cxnSp>
          <p:nvCxnSpPr>
            <p:cNvPr id="33820" name="肘形连接符 2"/>
            <p:cNvCxnSpPr>
              <a:cxnSpLocks noChangeShapeType="1"/>
            </p:cNvCxnSpPr>
            <p:nvPr/>
          </p:nvCxnSpPr>
          <p:spPr bwMode="auto">
            <a:xfrm>
              <a:off x="1157288" y="1898650"/>
              <a:ext cx="1801812" cy="160338"/>
            </a:xfrm>
            <a:prstGeom prst="bentConnector3">
              <a:avLst>
                <a:gd name="adj1" fmla="val 50000"/>
              </a:avLst>
            </a:prstGeom>
            <a:noFill/>
            <a:ln w="9525" cmpd="sng">
              <a:solidFill>
                <a:srgbClr val="0A85FF"/>
              </a:solidFill>
              <a:bevel/>
              <a:headEnd type="oval" w="med" len="med"/>
              <a:tailEnd type="oval" w="med" len="med"/>
            </a:ln>
            <a:extLst>
              <a:ext uri="{909E8E84-426E-40DD-AFC4-6F175D3DCCD1}">
                <a14:hiddenFill xmlns:a14="http://schemas.microsoft.com/office/drawing/2010/main">
                  <a:noFill/>
                </a14:hiddenFill>
              </a:ext>
            </a:extLst>
          </p:spPr>
        </p:cxnSp>
        <p:cxnSp>
          <p:nvCxnSpPr>
            <p:cNvPr id="33821" name="直接连接符 60"/>
            <p:cNvCxnSpPr>
              <a:cxnSpLocks noChangeShapeType="1"/>
            </p:cNvCxnSpPr>
            <p:nvPr/>
          </p:nvCxnSpPr>
          <p:spPr bwMode="auto">
            <a:xfrm flipH="1">
              <a:off x="1168400" y="2457450"/>
              <a:ext cx="914400" cy="0"/>
            </a:xfrm>
            <a:prstGeom prst="line">
              <a:avLst/>
            </a:prstGeom>
            <a:noFill/>
            <a:ln w="9525" cmpd="sng">
              <a:solidFill>
                <a:srgbClr val="0A85FF"/>
              </a:solidFill>
              <a:round/>
              <a:headEnd type="oval" w="med" len="med"/>
              <a:tailEnd type="oval" w="med" len="med"/>
            </a:ln>
            <a:extLst>
              <a:ext uri="{909E8E84-426E-40DD-AFC4-6F175D3DCCD1}">
                <a14:hiddenFill xmlns:a14="http://schemas.microsoft.com/office/drawing/2010/main">
                  <a:noFill/>
                </a14:hiddenFill>
              </a:ext>
            </a:extLst>
          </p:spPr>
        </p:cxnSp>
      </p:grpSp>
      <p:grpSp>
        <p:nvGrpSpPr>
          <p:cNvPr id="33822" name="组合 7"/>
          <p:cNvGrpSpPr/>
          <p:nvPr/>
        </p:nvGrpSpPr>
        <p:grpSpPr bwMode="auto">
          <a:xfrm>
            <a:off x="6067425" y="1217614"/>
            <a:ext cx="3956050" cy="4395787"/>
            <a:chOff x="0" y="0"/>
            <a:chExt cx="3956050" cy="4395787"/>
          </a:xfrm>
        </p:grpSpPr>
        <p:pic>
          <p:nvPicPr>
            <p:cNvPr id="33823"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975" y="2041525"/>
              <a:ext cx="1903413"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33824" name="TextBox 44"/>
            <p:cNvSpPr txBox="1">
              <a:spLocks noChangeArrowheads="1"/>
            </p:cNvSpPr>
            <p:nvPr/>
          </p:nvSpPr>
          <p:spPr bwMode="auto">
            <a:xfrm rot="16200000">
              <a:off x="238711" y="2206488"/>
              <a:ext cx="338554"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000">
                  <a:solidFill>
                    <a:srgbClr val="FF0000"/>
                  </a:solidFill>
                  <a:latin typeface="微软雅黑" panose="020B0503020204020204" charset="-122"/>
                  <a:ea typeface="微软雅黑" panose="020B0503020204020204" charset="-122"/>
                </a:rPr>
                <a:t>1.5mm</a:t>
              </a:r>
              <a:endParaRPr lang="zh-CN" altLang="en-US" sz="1000">
                <a:solidFill>
                  <a:srgbClr val="FF0000"/>
                </a:solidFill>
                <a:latin typeface="微软雅黑" panose="020B0503020204020204" charset="-122"/>
                <a:ea typeface="微软雅黑" panose="020B0503020204020204" charset="-122"/>
              </a:endParaRPr>
            </a:p>
          </p:txBody>
        </p:sp>
        <p:sp>
          <p:nvSpPr>
            <p:cNvPr id="33825" name="TextBox 45"/>
            <p:cNvSpPr txBox="1">
              <a:spLocks noChangeArrowheads="1"/>
            </p:cNvSpPr>
            <p:nvPr/>
          </p:nvSpPr>
          <p:spPr bwMode="auto">
            <a:xfrm>
              <a:off x="2859088" y="612775"/>
              <a:ext cx="1096962" cy="869950"/>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Step1: Vacuum nozzle move to CG above</a:t>
              </a:r>
              <a:endParaRPr lang="zh-CN" altLang="en-US" sz="1000">
                <a:latin typeface="微软雅黑" panose="020B0503020204020204" charset="-122"/>
                <a:ea typeface="微软雅黑" panose="020B0503020204020204" charset="-122"/>
              </a:endParaRPr>
            </a:p>
          </p:txBody>
        </p:sp>
        <p:sp>
          <p:nvSpPr>
            <p:cNvPr id="33826" name="TextBox 49"/>
            <p:cNvSpPr txBox="1">
              <a:spLocks noChangeArrowheads="1"/>
            </p:cNvSpPr>
            <p:nvPr/>
          </p:nvSpPr>
          <p:spPr bwMode="auto">
            <a:xfrm>
              <a:off x="2841625" y="1989137"/>
              <a:ext cx="1079500" cy="985838"/>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Step2</a:t>
              </a:r>
              <a:r>
                <a:rPr lang="zh-CN" altLang="en-US" sz="1000">
                  <a:latin typeface="微软雅黑" panose="020B0503020204020204" charset="-122"/>
                  <a:ea typeface="微软雅黑" panose="020B0503020204020204" charset="-122"/>
                </a:rPr>
                <a:t>：</a:t>
              </a:r>
              <a:r>
                <a:rPr lang="en-US" altLang="zh-CN" sz="1000">
                  <a:latin typeface="微软雅黑" panose="020B0503020204020204" charset="-122"/>
                  <a:ea typeface="微软雅黑" panose="020B0503020204020204" charset="-122"/>
                </a:rPr>
                <a:t>Vacuum nozzle touch CG</a:t>
              </a:r>
              <a:endParaRPr lang="zh-CN" altLang="en-US" sz="1000">
                <a:latin typeface="微软雅黑" panose="020B0503020204020204" charset="-122"/>
                <a:ea typeface="微软雅黑" panose="020B0503020204020204" charset="-122"/>
              </a:endParaRPr>
            </a:p>
          </p:txBody>
        </p:sp>
        <p:sp>
          <p:nvSpPr>
            <p:cNvPr id="33827" name="TextBox 54"/>
            <p:cNvSpPr txBox="1">
              <a:spLocks noChangeArrowheads="1"/>
            </p:cNvSpPr>
            <p:nvPr/>
          </p:nvSpPr>
          <p:spPr bwMode="auto">
            <a:xfrm>
              <a:off x="2841625" y="3421062"/>
              <a:ext cx="1079500" cy="9747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Step3</a:t>
              </a:r>
              <a:r>
                <a:rPr lang="zh-CN" altLang="en-US" sz="1000">
                  <a:latin typeface="微软雅黑" panose="020B0503020204020204" charset="-122"/>
                  <a:ea typeface="微软雅黑" panose="020B0503020204020204" charset="-122"/>
                </a:rPr>
                <a:t>：</a:t>
              </a:r>
              <a:r>
                <a:rPr lang="en-US" altLang="zh-CN" sz="1000">
                  <a:latin typeface="微软雅黑" panose="020B0503020204020204" charset="-122"/>
                  <a:ea typeface="微软雅黑" panose="020B0503020204020204" charset="-122"/>
                </a:rPr>
                <a:t>Vacuum nozzle suck CG</a:t>
              </a:r>
              <a:endParaRPr lang="zh-CN" altLang="en-US" sz="1000">
                <a:latin typeface="微软雅黑" panose="020B0503020204020204" charset="-122"/>
                <a:ea typeface="微软雅黑" panose="020B0503020204020204" charset="-122"/>
              </a:endParaRPr>
            </a:p>
          </p:txBody>
        </p:sp>
        <p:sp>
          <p:nvSpPr>
            <p:cNvPr id="33828" name="TextBox 55"/>
            <p:cNvSpPr txBox="1">
              <a:spLocks noChangeArrowheads="1"/>
            </p:cNvSpPr>
            <p:nvPr/>
          </p:nvSpPr>
          <p:spPr bwMode="auto">
            <a:xfrm>
              <a:off x="784267" y="0"/>
              <a:ext cx="2514567" cy="28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600">
                  <a:latin typeface="微软雅黑" panose="020B0503020204020204" charset="-122"/>
                  <a:ea typeface="微软雅黑" panose="020B0503020204020204" charset="-122"/>
                </a:rPr>
                <a:t>Robot suck CG process</a:t>
              </a:r>
              <a:endParaRPr lang="zh-CN" altLang="en-US" sz="1600">
                <a:latin typeface="微软雅黑" panose="020B0503020204020204" charset="-122"/>
                <a:ea typeface="微软雅黑" panose="020B0503020204020204" charset="-122"/>
              </a:endParaRPr>
            </a:p>
          </p:txBody>
        </p:sp>
        <p:cxnSp>
          <p:nvCxnSpPr>
            <p:cNvPr id="33829" name="直接连接符 58"/>
            <p:cNvCxnSpPr>
              <a:cxnSpLocks noChangeShapeType="1"/>
            </p:cNvCxnSpPr>
            <p:nvPr/>
          </p:nvCxnSpPr>
          <p:spPr bwMode="auto">
            <a:xfrm flipH="1" flipV="1">
              <a:off x="434975" y="2741612"/>
              <a:ext cx="660400" cy="158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33830" name="直接连接符 65"/>
            <p:cNvCxnSpPr>
              <a:cxnSpLocks noChangeShapeType="1"/>
            </p:cNvCxnSpPr>
            <p:nvPr/>
          </p:nvCxnSpPr>
          <p:spPr bwMode="auto">
            <a:xfrm>
              <a:off x="663575" y="2782887"/>
              <a:ext cx="0" cy="282575"/>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cxnSp>
          <p:nvCxnSpPr>
            <p:cNvPr id="33831" name="直接连接符 66"/>
            <p:cNvCxnSpPr>
              <a:cxnSpLocks noChangeShapeType="1"/>
            </p:cNvCxnSpPr>
            <p:nvPr/>
          </p:nvCxnSpPr>
          <p:spPr bwMode="auto">
            <a:xfrm flipH="1" flipV="1">
              <a:off x="434975" y="2773362"/>
              <a:ext cx="660400" cy="1588"/>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33832" name="直接连接符 67"/>
            <p:cNvCxnSpPr>
              <a:cxnSpLocks noChangeShapeType="1"/>
            </p:cNvCxnSpPr>
            <p:nvPr/>
          </p:nvCxnSpPr>
          <p:spPr bwMode="auto">
            <a:xfrm flipV="1">
              <a:off x="660400" y="2454275"/>
              <a:ext cx="0" cy="277812"/>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pic>
          <p:nvPicPr>
            <p:cNvPr id="33833" name="Picture 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 y="614362"/>
              <a:ext cx="1900238"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3834" name="Picture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975" y="3489325"/>
              <a:ext cx="1903413"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43" name="picture 208"/>
          <p:cNvPicPr>
            <a:picLocks noChangeAspect="1"/>
          </p:cNvPicPr>
          <p:nvPr/>
        </p:nvPicPr>
        <p:blipFill>
          <a:blip r:embed="rId7"/>
          <a:stretch>
            <a:fillRect/>
          </a:stretch>
        </p:blipFill>
        <p:spPr>
          <a:xfrm>
            <a:off x="10818876" y="0"/>
            <a:ext cx="1373123" cy="50596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组合 28"/>
          <p:cNvGrpSpPr/>
          <p:nvPr/>
        </p:nvGrpSpPr>
        <p:grpSpPr bwMode="auto">
          <a:xfrm>
            <a:off x="1600200" y="76200"/>
            <a:ext cx="8001000" cy="685800"/>
            <a:chOff x="0" y="0"/>
            <a:chExt cx="8000781" cy="685800"/>
          </a:xfrm>
        </p:grpSpPr>
        <p:sp>
          <p:nvSpPr>
            <p:cNvPr id="34819" name="AutoShape 47"/>
            <p:cNvSpPr>
              <a:spLocks noChangeArrowheads="1"/>
            </p:cNvSpPr>
            <p:nvPr/>
          </p:nvSpPr>
          <p:spPr bwMode="auto">
            <a:xfrm>
              <a:off x="5370366" y="133350"/>
              <a:ext cx="2630415"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Robot assembly Steps</a:t>
              </a:r>
              <a:endParaRPr lang="zh-CN" altLang="en-US">
                <a:solidFill>
                  <a:srgbClr val="000000"/>
                </a:solidFill>
                <a:latin typeface="微软雅黑" panose="020B0503020204020204" charset="-122"/>
                <a:ea typeface="微软雅黑" panose="020B0503020204020204" charset="-122"/>
              </a:endParaRPr>
            </a:p>
          </p:txBody>
        </p:sp>
        <p:pic>
          <p:nvPicPr>
            <p:cNvPr id="34820"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3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21" name="矩形 1"/>
          <p:cNvSpPr>
            <a:spLocks noChangeArrowheads="1"/>
          </p:cNvSpPr>
          <p:nvPr/>
        </p:nvSpPr>
        <p:spPr bwMode="auto">
          <a:xfrm>
            <a:off x="1646239" y="5073651"/>
            <a:ext cx="2770187" cy="461963"/>
          </a:xfrm>
          <a:prstGeom prst="rect">
            <a:avLst/>
          </a:prstGeom>
          <a:noFill/>
          <a:ln w="9525" cmpd="sng">
            <a:solidFill>
              <a:srgbClr val="234366"/>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b="1">
                <a:latin typeface="微软雅黑" panose="020B0503020204020204" charset="-122"/>
                <a:ea typeface="微软雅黑" panose="020B0503020204020204" charset="-122"/>
              </a:rPr>
              <a:t>Step1</a:t>
            </a:r>
            <a:r>
              <a:rPr lang="en-US" altLang="zh-CN" sz="1200">
                <a:latin typeface="微软雅黑" panose="020B0503020204020204" charset="-122"/>
                <a:ea typeface="微软雅黑" panose="020B0503020204020204" charset="-122"/>
              </a:rPr>
              <a:t>: Robot move down to suck up CG with suction cups</a:t>
            </a:r>
            <a:endParaRPr lang="zh-CN" altLang="en-US" sz="1200">
              <a:latin typeface="微软雅黑" panose="020B0503020204020204" charset="-122"/>
              <a:ea typeface="微软雅黑" panose="020B0503020204020204" charset="-122"/>
            </a:endParaRPr>
          </a:p>
        </p:txBody>
      </p:sp>
      <p:sp>
        <p:nvSpPr>
          <p:cNvPr id="34822" name="矩形 2"/>
          <p:cNvSpPr>
            <a:spLocks noChangeArrowheads="1"/>
          </p:cNvSpPr>
          <p:nvPr/>
        </p:nvSpPr>
        <p:spPr bwMode="auto">
          <a:xfrm>
            <a:off x="4518026" y="5073651"/>
            <a:ext cx="2963863" cy="461963"/>
          </a:xfrm>
          <a:prstGeom prst="rect">
            <a:avLst/>
          </a:prstGeom>
          <a:noFill/>
          <a:ln w="9525" cmpd="sng">
            <a:solidFill>
              <a:srgbClr val="234366"/>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b="1">
                <a:latin typeface="微软雅黑" panose="020B0503020204020204" charset="-122"/>
                <a:ea typeface="微软雅黑" panose="020B0503020204020204" charset="-122"/>
              </a:rPr>
              <a:t>Step2</a:t>
            </a:r>
            <a:r>
              <a:rPr lang="en-US" altLang="zh-CN" sz="1200">
                <a:latin typeface="微软雅黑" panose="020B0503020204020204" charset="-122"/>
                <a:ea typeface="微软雅黑" panose="020B0503020204020204" charset="-122"/>
              </a:rPr>
              <a:t>: CG is rotated 90° for CG and HSG barcode scanning</a:t>
            </a:r>
            <a:endParaRPr lang="zh-CN" altLang="en-US" sz="1200">
              <a:latin typeface="微软雅黑" panose="020B0503020204020204" charset="-122"/>
              <a:ea typeface="微软雅黑" panose="020B0503020204020204" charset="-122"/>
            </a:endParaRPr>
          </a:p>
        </p:txBody>
      </p:sp>
      <p:sp>
        <p:nvSpPr>
          <p:cNvPr id="34823" name="矩形 3"/>
          <p:cNvSpPr>
            <a:spLocks noChangeArrowheads="1"/>
          </p:cNvSpPr>
          <p:nvPr/>
        </p:nvSpPr>
        <p:spPr bwMode="auto">
          <a:xfrm>
            <a:off x="7564438" y="5073651"/>
            <a:ext cx="3027362" cy="461963"/>
          </a:xfrm>
          <a:prstGeom prst="rect">
            <a:avLst/>
          </a:prstGeom>
          <a:noFill/>
          <a:ln w="9525" cmpd="sng">
            <a:solidFill>
              <a:srgbClr val="234366"/>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b="1">
                <a:latin typeface="微软雅黑" panose="020B0503020204020204" charset="-122"/>
                <a:ea typeface="微软雅黑" panose="020B0503020204020204" charset="-122"/>
              </a:rPr>
              <a:t>Step3</a:t>
            </a:r>
            <a:r>
              <a:rPr lang="en-US" altLang="zh-CN" sz="1200">
                <a:latin typeface="微软雅黑" panose="020B0503020204020204" charset="-122"/>
                <a:ea typeface="微软雅黑" panose="020B0503020204020204" charset="-122"/>
              </a:rPr>
              <a:t>: CG is rotated back 90° to pick up point</a:t>
            </a:r>
            <a:endParaRPr lang="zh-CN" altLang="en-US" sz="1200">
              <a:latin typeface="微软雅黑" panose="020B0503020204020204" charset="-122"/>
              <a:ea typeface="微软雅黑" panose="020B0503020204020204" charset="-122"/>
            </a:endParaRPr>
          </a:p>
        </p:txBody>
      </p:sp>
      <p:grpSp>
        <p:nvGrpSpPr>
          <p:cNvPr id="34824" name="组合 4"/>
          <p:cNvGrpSpPr/>
          <p:nvPr/>
        </p:nvGrpSpPr>
        <p:grpSpPr bwMode="auto">
          <a:xfrm>
            <a:off x="2111376" y="1738313"/>
            <a:ext cx="7947025" cy="2176462"/>
            <a:chOff x="0" y="0"/>
            <a:chExt cx="7947206" cy="2176524"/>
          </a:xfrm>
        </p:grpSpPr>
        <p:sp>
          <p:nvSpPr>
            <p:cNvPr id="34825" name="右箭头 1"/>
            <p:cNvSpPr>
              <a:spLocks noChangeArrowheads="1"/>
            </p:cNvSpPr>
            <p:nvPr/>
          </p:nvSpPr>
          <p:spPr bwMode="auto">
            <a:xfrm>
              <a:off x="2175195" y="751429"/>
              <a:ext cx="438151" cy="230193"/>
            </a:xfrm>
            <a:prstGeom prst="rightArrow">
              <a:avLst>
                <a:gd name="adj1" fmla="val 50000"/>
                <a:gd name="adj2" fmla="val 49665"/>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34826" name="右箭头 1"/>
            <p:cNvSpPr>
              <a:spLocks noChangeArrowheads="1"/>
            </p:cNvSpPr>
            <p:nvPr/>
          </p:nvSpPr>
          <p:spPr bwMode="auto">
            <a:xfrm>
              <a:off x="5375511" y="756192"/>
              <a:ext cx="438151" cy="228606"/>
            </a:xfrm>
            <a:prstGeom prst="rightArrow">
              <a:avLst>
                <a:gd name="adj1" fmla="val 50000"/>
                <a:gd name="adj2" fmla="val 50010"/>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3482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
              <a:ext cx="1927269" cy="1962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482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4716" y="0"/>
              <a:ext cx="2213025" cy="207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4829"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261" y="166692"/>
              <a:ext cx="1993945" cy="200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14" name="picture 208"/>
          <p:cNvPicPr>
            <a:picLocks noChangeAspect="1"/>
          </p:cNvPicPr>
          <p:nvPr/>
        </p:nvPicPr>
        <p:blipFill>
          <a:blip r:embed="rId5"/>
          <a:stretch>
            <a:fillRect/>
          </a:stretch>
        </p:blipFill>
        <p:spPr>
          <a:xfrm>
            <a:off x="10818876" y="0"/>
            <a:ext cx="1373123" cy="50596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组合 28"/>
          <p:cNvGrpSpPr/>
          <p:nvPr/>
        </p:nvGrpSpPr>
        <p:grpSpPr bwMode="auto">
          <a:xfrm>
            <a:off x="1600200" y="76200"/>
            <a:ext cx="8001000" cy="685800"/>
            <a:chOff x="0" y="0"/>
            <a:chExt cx="8000781" cy="685800"/>
          </a:xfrm>
        </p:grpSpPr>
        <p:sp>
          <p:nvSpPr>
            <p:cNvPr id="35843" name="AutoShape 47"/>
            <p:cNvSpPr>
              <a:spLocks noChangeArrowheads="1"/>
            </p:cNvSpPr>
            <p:nvPr/>
          </p:nvSpPr>
          <p:spPr bwMode="auto">
            <a:xfrm>
              <a:off x="5370366" y="133350"/>
              <a:ext cx="2630415"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Robot assembly Steps</a:t>
              </a:r>
              <a:endParaRPr lang="zh-CN" altLang="en-US">
                <a:solidFill>
                  <a:srgbClr val="000000"/>
                </a:solidFill>
                <a:latin typeface="微软雅黑" panose="020B0503020204020204" charset="-122"/>
                <a:ea typeface="微软雅黑" panose="020B0503020204020204" charset="-122"/>
              </a:endParaRPr>
            </a:p>
          </p:txBody>
        </p:sp>
        <p:pic>
          <p:nvPicPr>
            <p:cNvPr id="35844"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3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5" name="矩形 3"/>
          <p:cNvSpPr>
            <a:spLocks noChangeArrowheads="1"/>
          </p:cNvSpPr>
          <p:nvPr/>
        </p:nvSpPr>
        <p:spPr bwMode="auto">
          <a:xfrm>
            <a:off x="2057400" y="5054601"/>
            <a:ext cx="3962400" cy="276225"/>
          </a:xfrm>
          <a:prstGeom prst="rect">
            <a:avLst/>
          </a:prstGeom>
          <a:noFill/>
          <a:ln w="9525" cmpd="sng">
            <a:solidFill>
              <a:srgbClr val="234366"/>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b="1">
                <a:latin typeface="微软雅黑" panose="020B0503020204020204" charset="-122"/>
                <a:ea typeface="微软雅黑" panose="020B0503020204020204" charset="-122"/>
              </a:rPr>
              <a:t>Step4: </a:t>
            </a:r>
            <a:r>
              <a:rPr lang="en-US" altLang="zh-CN" sz="1200">
                <a:latin typeface="微软雅黑" panose="020B0503020204020204" charset="-122"/>
                <a:ea typeface="微软雅黑" panose="020B0503020204020204" charset="-122"/>
              </a:rPr>
              <a:t> Cameras inspect YZ &amp; XZ location of CG</a:t>
            </a:r>
            <a:endParaRPr lang="zh-CN" altLang="en-US" sz="1200">
              <a:latin typeface="微软雅黑" panose="020B0503020204020204" charset="-122"/>
              <a:ea typeface="微软雅黑" panose="020B0503020204020204" charset="-122"/>
            </a:endParaRPr>
          </a:p>
        </p:txBody>
      </p:sp>
      <p:sp>
        <p:nvSpPr>
          <p:cNvPr id="35846" name="矩形 4"/>
          <p:cNvSpPr>
            <a:spLocks noChangeArrowheads="1"/>
          </p:cNvSpPr>
          <p:nvPr/>
        </p:nvSpPr>
        <p:spPr bwMode="auto">
          <a:xfrm>
            <a:off x="6400800" y="5054601"/>
            <a:ext cx="3462338" cy="461963"/>
          </a:xfrm>
          <a:prstGeom prst="rect">
            <a:avLst/>
          </a:prstGeom>
          <a:noFill/>
          <a:ln w="9525" cmpd="sng">
            <a:solidFill>
              <a:srgbClr val="234366"/>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b="1">
                <a:latin typeface="微软雅黑" panose="020B0503020204020204" charset="-122"/>
                <a:ea typeface="微软雅黑" panose="020B0503020204020204" charset="-122"/>
              </a:rPr>
              <a:t>Step5</a:t>
            </a:r>
            <a:r>
              <a:rPr lang="en-US" altLang="zh-CN" sz="1200">
                <a:latin typeface="微软雅黑" panose="020B0503020204020204" charset="-122"/>
                <a:ea typeface="微软雅黑" panose="020B0503020204020204" charset="-122"/>
              </a:rPr>
              <a:t>:Robot engages CG hooks to HSG then places CG</a:t>
            </a:r>
            <a:endParaRPr lang="zh-CN" altLang="en-US" sz="1200">
              <a:latin typeface="微软雅黑" panose="020B0503020204020204" charset="-122"/>
              <a:ea typeface="微软雅黑" panose="020B0503020204020204" charset="-122"/>
            </a:endParaRPr>
          </a:p>
        </p:txBody>
      </p:sp>
      <p:grpSp>
        <p:nvGrpSpPr>
          <p:cNvPr id="35847" name="组合 1"/>
          <p:cNvGrpSpPr/>
          <p:nvPr/>
        </p:nvGrpSpPr>
        <p:grpSpPr bwMode="auto">
          <a:xfrm>
            <a:off x="3152776" y="1905001"/>
            <a:ext cx="5991225" cy="2009775"/>
            <a:chOff x="0" y="0"/>
            <a:chExt cx="5991258" cy="2009783"/>
          </a:xfrm>
        </p:grpSpPr>
        <p:sp>
          <p:nvSpPr>
            <p:cNvPr id="35848" name="右箭头 1"/>
            <p:cNvSpPr>
              <a:spLocks noChangeArrowheads="1"/>
            </p:cNvSpPr>
            <p:nvPr/>
          </p:nvSpPr>
          <p:spPr bwMode="auto">
            <a:xfrm>
              <a:off x="2638057" y="898486"/>
              <a:ext cx="609611" cy="228606"/>
            </a:xfrm>
            <a:prstGeom prst="rightArrow">
              <a:avLst>
                <a:gd name="adj1" fmla="val 50000"/>
                <a:gd name="adj2" fmla="val 50012"/>
              </a:avLst>
            </a:prstGeom>
            <a:solidFill>
              <a:srgbClr val="FF0000"/>
            </a:solidFill>
            <a:ln w="9525" cmpd="sng">
              <a:solidFill>
                <a:srgbClr val="FF0000"/>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35849"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93911" cy="2009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35850"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7347" y="0"/>
              <a:ext cx="1993911" cy="2009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grpSp>
      <p:pic>
        <p:nvPicPr>
          <p:cNvPr id="11" name="picture 208"/>
          <p:cNvPicPr>
            <a:picLocks noChangeAspect="1"/>
          </p:cNvPicPr>
          <p:nvPr/>
        </p:nvPicPr>
        <p:blipFill>
          <a:blip r:embed="rId3"/>
          <a:stretch>
            <a:fillRect/>
          </a:stretch>
        </p:blipFill>
        <p:spPr>
          <a:xfrm>
            <a:off x="10818876" y="0"/>
            <a:ext cx="1373123" cy="50596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1" descr="C:\Users\jst2489\Desktop\DFM截图\60.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05163" y="1454150"/>
            <a:ext cx="31623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21" descr="C:\Users\jst2489\Desktop\DFM截图\3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013" y="4440239"/>
            <a:ext cx="313055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68" name="组合 13"/>
          <p:cNvGrpSpPr/>
          <p:nvPr/>
        </p:nvGrpSpPr>
        <p:grpSpPr bwMode="auto">
          <a:xfrm>
            <a:off x="1600200" y="76200"/>
            <a:ext cx="7467600" cy="685800"/>
            <a:chOff x="0" y="0"/>
            <a:chExt cx="7467482" cy="685800"/>
          </a:xfrm>
        </p:grpSpPr>
        <p:sp>
          <p:nvSpPr>
            <p:cNvPr id="36869"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000000"/>
                  </a:solidFill>
                  <a:latin typeface="微软雅黑" panose="020B0503020204020204" charset="-122"/>
                  <a:ea typeface="微软雅黑" panose="020B0503020204020204" charset="-122"/>
                </a:rPr>
                <a:t>End effector Suction Plate</a:t>
              </a:r>
              <a:endParaRPr lang="zh-CN" altLang="en-US" sz="1200">
                <a:solidFill>
                  <a:srgbClr val="000000"/>
                </a:solidFill>
                <a:latin typeface="微软雅黑" panose="020B0503020204020204" charset="-122"/>
                <a:ea typeface="微软雅黑" panose="020B0503020204020204" charset="-122"/>
              </a:endParaRPr>
            </a:p>
          </p:txBody>
        </p:sp>
        <p:pic>
          <p:nvPicPr>
            <p:cNvPr id="36870" name="Group 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71" name="文本框 24"/>
          <p:cNvSpPr txBox="1">
            <a:spLocks noChangeArrowheads="1"/>
          </p:cNvSpPr>
          <p:nvPr/>
        </p:nvSpPr>
        <p:spPr bwMode="auto">
          <a:xfrm>
            <a:off x="3946526" y="849314"/>
            <a:ext cx="1463675" cy="36988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t>Vacuum cup</a:t>
            </a:r>
            <a:endParaRPr lang="zh-CN" altLang="en-US"/>
          </a:p>
        </p:txBody>
      </p:sp>
      <p:sp>
        <p:nvSpPr>
          <p:cNvPr id="36872" name="Rectangle 130"/>
          <p:cNvSpPr>
            <a:spLocks noChangeArrowheads="1"/>
          </p:cNvSpPr>
          <p:nvPr/>
        </p:nvSpPr>
        <p:spPr bwMode="auto">
          <a:xfrm>
            <a:off x="7404100" y="4241800"/>
            <a:ext cx="2374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cs typeface="Arial" panose="020B0604020202020204" pitchFamily="34" charset="0"/>
              </a:rPr>
              <a:t>Vacuum Cup Material</a:t>
            </a:r>
            <a:r>
              <a:rPr lang="zh-CN" altLang="en-US" sz="1200">
                <a:ea typeface="微软雅黑" panose="020B0503020204020204" charset="-122"/>
              </a:rPr>
              <a:t>：</a:t>
            </a:r>
            <a:r>
              <a:rPr lang="en-US" altLang="zh-CN" sz="1200">
                <a:cs typeface="Arial" panose="020B0604020202020204" pitchFamily="34" charset="0"/>
              </a:rPr>
              <a:t>Silicone</a:t>
            </a:r>
            <a:endParaRPr lang="en-US" altLang="zh-CN" sz="1200">
              <a:cs typeface="Arial" panose="020B0604020202020204" pitchFamily="34" charset="0"/>
            </a:endParaRPr>
          </a:p>
          <a:p>
            <a:pPr eaLnBrk="1" hangingPunct="1"/>
            <a:r>
              <a:rPr lang="en-US" altLang="zh-CN" sz="1200">
                <a:cs typeface="Arial" panose="020B0604020202020204" pitchFamily="34" charset="0"/>
              </a:rPr>
              <a:t>Brand</a:t>
            </a:r>
            <a:r>
              <a:rPr lang="zh-CN" altLang="en-US" sz="1200">
                <a:ea typeface="微软雅黑" panose="020B0503020204020204" charset="-122"/>
              </a:rPr>
              <a:t>：</a:t>
            </a:r>
            <a:r>
              <a:rPr lang="en-US" altLang="zh-CN" sz="1200">
                <a:cs typeface="Arial" panose="020B0604020202020204" pitchFamily="34" charset="0"/>
              </a:rPr>
              <a:t>SMC</a:t>
            </a:r>
            <a:endParaRPr lang="en-US" altLang="zh-CN" sz="1200">
              <a:cs typeface="Arial" panose="020B0604020202020204" pitchFamily="34" charset="0"/>
            </a:endParaRPr>
          </a:p>
          <a:p>
            <a:pPr eaLnBrk="1" hangingPunct="1"/>
            <a:r>
              <a:rPr lang="en-US" altLang="zh-CN" sz="1200">
                <a:cs typeface="Arial" panose="020B0604020202020204" pitchFamily="34" charset="0"/>
              </a:rPr>
              <a:t>Model</a:t>
            </a:r>
            <a:r>
              <a:rPr lang="zh-CN" altLang="en-US" sz="1200">
                <a:ea typeface="微软雅黑" panose="020B0503020204020204" charset="-122"/>
              </a:rPr>
              <a:t>：</a:t>
            </a:r>
            <a:r>
              <a:rPr lang="en-US" altLang="zh-CN" sz="1200">
                <a:cs typeface="Arial" panose="020B0604020202020204" pitchFamily="34" charset="0"/>
              </a:rPr>
              <a:t>ZP3-16BS</a:t>
            </a:r>
            <a:endParaRPr lang="en-US" altLang="zh-CN" sz="1200">
              <a:cs typeface="Arial" panose="020B0604020202020204" pitchFamily="34" charset="0"/>
            </a:endParaRPr>
          </a:p>
          <a:p>
            <a:pPr eaLnBrk="1" hangingPunct="1"/>
            <a:r>
              <a:rPr lang="en-US" altLang="zh-CN" sz="1200">
                <a:cs typeface="Arial" panose="020B0604020202020204" pitchFamily="34" charset="0"/>
              </a:rPr>
              <a:t>Hardness</a:t>
            </a:r>
            <a:r>
              <a:rPr lang="zh-CN" altLang="en-US" sz="1200">
                <a:ea typeface="微软雅黑" panose="020B0503020204020204" charset="-122"/>
              </a:rPr>
              <a:t>：</a:t>
            </a:r>
            <a:r>
              <a:rPr lang="en-US" altLang="zh-CN" sz="1200">
                <a:cs typeface="Arial" panose="020B0604020202020204" pitchFamily="34" charset="0"/>
              </a:rPr>
              <a:t>45°</a:t>
            </a:r>
            <a:endParaRPr lang="en-US" altLang="zh-CN" sz="1200">
              <a:cs typeface="Arial" panose="020B0604020202020204" pitchFamily="34" charset="0"/>
            </a:endParaRPr>
          </a:p>
          <a:p>
            <a:pPr eaLnBrk="1" hangingPunct="1"/>
            <a:r>
              <a:rPr lang="en-US" altLang="zh-CN" sz="1200">
                <a:cs typeface="Arial" panose="020B0604020202020204" pitchFamily="34" charset="0"/>
              </a:rPr>
              <a:t>Suction  Diameter</a:t>
            </a:r>
            <a:r>
              <a:rPr lang="zh-CN" altLang="en-US" sz="1200">
                <a:ea typeface="微软雅黑" panose="020B0503020204020204" charset="-122"/>
              </a:rPr>
              <a:t>：</a:t>
            </a:r>
            <a:r>
              <a:rPr lang="el-GR" altLang="en-US" sz="1200">
                <a:cs typeface="Arial" panose="020B0604020202020204" pitchFamily="34" charset="0"/>
              </a:rPr>
              <a:t>Φ</a:t>
            </a:r>
            <a:r>
              <a:rPr lang="en-US" altLang="zh-CN" sz="1200">
                <a:cs typeface="Arial" panose="020B0604020202020204" pitchFamily="34" charset="0"/>
              </a:rPr>
              <a:t>16.0mm</a:t>
            </a:r>
            <a:endParaRPr lang="en-US" altLang="zh-CN" sz="1200">
              <a:cs typeface="Arial" panose="020B0604020202020204" pitchFamily="34" charset="0"/>
            </a:endParaRPr>
          </a:p>
        </p:txBody>
      </p:sp>
      <p:sp>
        <p:nvSpPr>
          <p:cNvPr id="36873" name="矩形标注 1"/>
          <p:cNvSpPr>
            <a:spLocks noChangeArrowheads="1"/>
          </p:cNvSpPr>
          <p:nvPr/>
        </p:nvSpPr>
        <p:spPr bwMode="auto">
          <a:xfrm>
            <a:off x="7556501" y="1371600"/>
            <a:ext cx="1800225" cy="2808288"/>
          </a:xfrm>
          <a:prstGeom prst="wedgeRectCallout">
            <a:avLst>
              <a:gd name="adj1" fmla="val -167750"/>
              <a:gd name="adj2" fmla="val 32421"/>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368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7464" y="1422400"/>
            <a:ext cx="1646237" cy="273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cxnSp>
        <p:nvCxnSpPr>
          <p:cNvPr id="36875" name="直接连接符 19"/>
          <p:cNvCxnSpPr>
            <a:cxnSpLocks noChangeShapeType="1"/>
          </p:cNvCxnSpPr>
          <p:nvPr/>
        </p:nvCxnSpPr>
        <p:spPr bwMode="auto">
          <a:xfrm flipH="1" flipV="1">
            <a:off x="2995613" y="4554539"/>
            <a:ext cx="660400" cy="1587"/>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sp>
        <p:nvSpPr>
          <p:cNvPr id="36876" name="TextBox 44"/>
          <p:cNvSpPr txBox="1">
            <a:spLocks noChangeArrowheads="1"/>
          </p:cNvSpPr>
          <p:nvPr/>
        </p:nvSpPr>
        <p:spPr bwMode="auto">
          <a:xfrm rot="16200000">
            <a:off x="2799349" y="4002882"/>
            <a:ext cx="338554"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000">
                <a:solidFill>
                  <a:srgbClr val="FF0000"/>
                </a:solidFill>
                <a:latin typeface="微软雅黑" panose="020B0503020204020204" charset="-122"/>
                <a:ea typeface="微软雅黑" panose="020B0503020204020204" charset="-122"/>
              </a:rPr>
              <a:t>3.2mm</a:t>
            </a:r>
            <a:endParaRPr lang="zh-CN" altLang="en-US" sz="1000">
              <a:solidFill>
                <a:srgbClr val="FF0000"/>
              </a:solidFill>
              <a:latin typeface="微软雅黑" panose="020B0503020204020204" charset="-122"/>
              <a:ea typeface="微软雅黑" panose="020B0503020204020204" charset="-122"/>
            </a:endParaRPr>
          </a:p>
        </p:txBody>
      </p:sp>
      <p:cxnSp>
        <p:nvCxnSpPr>
          <p:cNvPr id="36877" name="直接连接符 21"/>
          <p:cNvCxnSpPr>
            <a:cxnSpLocks noChangeShapeType="1"/>
          </p:cNvCxnSpPr>
          <p:nvPr/>
        </p:nvCxnSpPr>
        <p:spPr bwMode="auto">
          <a:xfrm>
            <a:off x="3224213" y="4621214"/>
            <a:ext cx="0" cy="282575"/>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cxnSp>
        <p:nvCxnSpPr>
          <p:cNvPr id="36878" name="直接连接符 22"/>
          <p:cNvCxnSpPr>
            <a:cxnSpLocks noChangeShapeType="1"/>
          </p:cNvCxnSpPr>
          <p:nvPr/>
        </p:nvCxnSpPr>
        <p:spPr bwMode="auto">
          <a:xfrm flipH="1" flipV="1">
            <a:off x="2995613" y="4621214"/>
            <a:ext cx="660400" cy="1587"/>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36879" name="直接连接符 23"/>
          <p:cNvCxnSpPr>
            <a:cxnSpLocks noChangeShapeType="1"/>
          </p:cNvCxnSpPr>
          <p:nvPr/>
        </p:nvCxnSpPr>
        <p:spPr bwMode="auto">
          <a:xfrm flipV="1">
            <a:off x="3221038" y="4265613"/>
            <a:ext cx="0" cy="277812"/>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cxnSp>
        <p:nvCxnSpPr>
          <p:cNvPr id="36880" name="直接连接符 25"/>
          <p:cNvCxnSpPr>
            <a:cxnSpLocks noChangeShapeType="1"/>
          </p:cNvCxnSpPr>
          <p:nvPr/>
        </p:nvCxnSpPr>
        <p:spPr bwMode="auto">
          <a:xfrm flipV="1">
            <a:off x="3467100" y="5849938"/>
            <a:ext cx="0" cy="406400"/>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36881" name="直接连接符 26"/>
          <p:cNvCxnSpPr>
            <a:cxnSpLocks noChangeShapeType="1"/>
          </p:cNvCxnSpPr>
          <p:nvPr/>
        </p:nvCxnSpPr>
        <p:spPr bwMode="auto">
          <a:xfrm flipV="1">
            <a:off x="3397250" y="5849938"/>
            <a:ext cx="0" cy="406400"/>
          </a:xfrm>
          <a:prstGeom prst="line">
            <a:avLst/>
          </a:prstGeom>
          <a:noFill/>
          <a:ln w="9525" cmpd="sng">
            <a:solidFill>
              <a:srgbClr val="FF0000"/>
            </a:solidFill>
            <a:round/>
          </a:ln>
          <a:extLst>
            <a:ext uri="{909E8E84-426E-40DD-AFC4-6F175D3DCCD1}">
              <a14:hiddenFill xmlns:a14="http://schemas.microsoft.com/office/drawing/2010/main">
                <a:noFill/>
              </a14:hiddenFill>
            </a:ext>
          </a:extLst>
        </p:spPr>
      </p:cxnSp>
      <p:cxnSp>
        <p:nvCxnSpPr>
          <p:cNvPr id="36882" name="直接连接符 27"/>
          <p:cNvCxnSpPr>
            <a:cxnSpLocks noChangeShapeType="1"/>
          </p:cNvCxnSpPr>
          <p:nvPr/>
        </p:nvCxnSpPr>
        <p:spPr bwMode="auto">
          <a:xfrm flipV="1">
            <a:off x="3476626" y="6207125"/>
            <a:ext cx="276225" cy="0"/>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cxnSp>
        <p:nvCxnSpPr>
          <p:cNvPr id="36883" name="直接连接符 28"/>
          <p:cNvCxnSpPr>
            <a:cxnSpLocks noChangeShapeType="1"/>
          </p:cNvCxnSpPr>
          <p:nvPr/>
        </p:nvCxnSpPr>
        <p:spPr bwMode="auto">
          <a:xfrm flipH="1" flipV="1">
            <a:off x="3125788" y="6205538"/>
            <a:ext cx="258762" cy="0"/>
          </a:xfrm>
          <a:prstGeom prst="line">
            <a:avLst/>
          </a:prstGeom>
          <a:noFill/>
          <a:ln w="9525" cmpd="sng">
            <a:solidFill>
              <a:srgbClr val="FF0000"/>
            </a:solidFill>
            <a:round/>
            <a:headEnd type="arrow" w="med" len="med"/>
          </a:ln>
          <a:extLst>
            <a:ext uri="{909E8E84-426E-40DD-AFC4-6F175D3DCCD1}">
              <a14:hiddenFill xmlns:a14="http://schemas.microsoft.com/office/drawing/2010/main">
                <a:noFill/>
              </a14:hiddenFill>
            </a:ext>
          </a:extLst>
        </p:spPr>
      </p:cxnSp>
      <p:sp>
        <p:nvSpPr>
          <p:cNvPr id="36884" name="TextBox 44"/>
          <p:cNvSpPr txBox="1">
            <a:spLocks noChangeArrowheads="1"/>
          </p:cNvSpPr>
          <p:nvPr/>
        </p:nvSpPr>
        <p:spPr bwMode="auto">
          <a:xfrm rot="16200000">
            <a:off x="2983499" y="5679282"/>
            <a:ext cx="338554"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000">
                <a:solidFill>
                  <a:srgbClr val="FF0000"/>
                </a:solidFill>
                <a:latin typeface="微软雅黑" panose="020B0503020204020204" charset="-122"/>
                <a:ea typeface="微软雅黑" panose="020B0503020204020204" charset="-122"/>
              </a:rPr>
              <a:t>3.2mm</a:t>
            </a:r>
            <a:endParaRPr lang="zh-CN" altLang="en-US" sz="1000">
              <a:solidFill>
                <a:srgbClr val="FF0000"/>
              </a:solidFill>
              <a:latin typeface="微软雅黑" panose="020B0503020204020204" charset="-122"/>
              <a:ea typeface="微软雅黑" panose="020B0503020204020204" charset="-122"/>
            </a:endParaRPr>
          </a:p>
        </p:txBody>
      </p:sp>
      <p:sp>
        <p:nvSpPr>
          <p:cNvPr id="36885" name="矩形 2"/>
          <p:cNvSpPr>
            <a:spLocks noChangeArrowheads="1"/>
          </p:cNvSpPr>
          <p:nvPr/>
        </p:nvSpPr>
        <p:spPr bwMode="auto">
          <a:xfrm>
            <a:off x="3205163" y="1454150"/>
            <a:ext cx="3200400" cy="2700338"/>
          </a:xfrm>
          <a:prstGeom prst="rect">
            <a:avLst/>
          </a:prstGeom>
          <a:noFill/>
          <a:ln w="9525" cmpd="sng">
            <a:solidFill>
              <a:srgbClr val="005E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22" name="picture 208"/>
          <p:cNvPicPr>
            <a:picLocks noChangeAspect="1"/>
          </p:cNvPicPr>
          <p:nvPr/>
        </p:nvPicPr>
        <p:blipFill>
          <a:blip r:embed="rId5"/>
          <a:stretch>
            <a:fillRect/>
          </a:stretch>
        </p:blipFill>
        <p:spPr>
          <a:xfrm>
            <a:off x="10818876" y="0"/>
            <a:ext cx="1373123" cy="50596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8" descr="C:\Users\jst2489\Desktop\DFM截图\49.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41976" y="2362201"/>
            <a:ext cx="4797425"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19" descr="C:\Users\jst2489\Desktop\DFM截图\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7664" y="1785938"/>
            <a:ext cx="302577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2" name="组合 10"/>
          <p:cNvGrpSpPr/>
          <p:nvPr/>
        </p:nvGrpSpPr>
        <p:grpSpPr bwMode="auto">
          <a:xfrm>
            <a:off x="1600200" y="76200"/>
            <a:ext cx="7467600" cy="685800"/>
            <a:chOff x="0" y="0"/>
            <a:chExt cx="7467482" cy="685800"/>
          </a:xfrm>
        </p:grpSpPr>
        <p:sp>
          <p:nvSpPr>
            <p:cNvPr id="37893"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CCD</a:t>
              </a:r>
              <a:endParaRPr lang="zh-CN" altLang="en-US">
                <a:solidFill>
                  <a:srgbClr val="000000"/>
                </a:solidFill>
                <a:latin typeface="微软雅黑" panose="020B0503020204020204" charset="-122"/>
                <a:ea typeface="微软雅黑" panose="020B0503020204020204" charset="-122"/>
              </a:endParaRPr>
            </a:p>
          </p:txBody>
        </p:sp>
        <p:pic>
          <p:nvPicPr>
            <p:cNvPr id="37894" name="Group 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5" name="组合 1"/>
          <p:cNvGrpSpPr/>
          <p:nvPr/>
        </p:nvGrpSpPr>
        <p:grpSpPr bwMode="auto">
          <a:xfrm>
            <a:off x="1752601" y="2173288"/>
            <a:ext cx="3128963" cy="2982912"/>
            <a:chOff x="0" y="0"/>
            <a:chExt cx="3128743" cy="2982539"/>
          </a:xfrm>
        </p:grpSpPr>
        <p:sp>
          <p:nvSpPr>
            <p:cNvPr id="37896" name="Rectangle 130"/>
            <p:cNvSpPr>
              <a:spLocks noChangeArrowheads="1"/>
            </p:cNvSpPr>
            <p:nvPr/>
          </p:nvSpPr>
          <p:spPr bwMode="auto">
            <a:xfrm>
              <a:off x="0" y="600000"/>
              <a:ext cx="1223877" cy="276190"/>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CCD1</a:t>
              </a:r>
              <a:r>
                <a:rPr lang="zh-CN" altLang="en-US" sz="1200">
                  <a:solidFill>
                    <a:srgbClr val="005EC0"/>
                  </a:solidFill>
                  <a:latin typeface="微软雅黑" panose="020B0503020204020204" charset="-122"/>
                  <a:ea typeface="微软雅黑" panose="020B0503020204020204" charset="-122"/>
                </a:rPr>
                <a:t>、</a:t>
              </a:r>
              <a:r>
                <a:rPr lang="en-US" altLang="zh-CN" sz="1200">
                  <a:solidFill>
                    <a:srgbClr val="005EC0"/>
                  </a:solidFill>
                  <a:latin typeface="微软雅黑" panose="020B0503020204020204" charset="-122"/>
                  <a:ea typeface="微软雅黑" panose="020B0503020204020204" charset="-122"/>
                </a:rPr>
                <a:t>2</a:t>
              </a:r>
              <a:endParaRPr lang="en-US" altLang="zh-CN" sz="1200">
                <a:solidFill>
                  <a:srgbClr val="005EC0"/>
                </a:solidFill>
                <a:latin typeface="微软雅黑" panose="020B0503020204020204" charset="-122"/>
                <a:ea typeface="微软雅黑" panose="020B0503020204020204" charset="-122"/>
              </a:endParaRPr>
            </a:p>
          </p:txBody>
        </p:sp>
        <p:sp>
          <p:nvSpPr>
            <p:cNvPr id="37897" name="Line 131"/>
            <p:cNvSpPr>
              <a:spLocks noChangeShapeType="1"/>
            </p:cNvSpPr>
            <p:nvPr/>
          </p:nvSpPr>
          <p:spPr bwMode="auto">
            <a:xfrm>
              <a:off x="1214353" y="738095"/>
              <a:ext cx="1325469"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7898" name="Rectangle 130"/>
            <p:cNvSpPr>
              <a:spLocks noChangeArrowheads="1"/>
            </p:cNvSpPr>
            <p:nvPr/>
          </p:nvSpPr>
          <p:spPr bwMode="auto">
            <a:xfrm>
              <a:off x="0" y="2704762"/>
              <a:ext cx="1223877" cy="277777"/>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CCD3</a:t>
              </a:r>
              <a:r>
                <a:rPr lang="zh-CN" altLang="en-US" sz="1200">
                  <a:solidFill>
                    <a:srgbClr val="005EC0"/>
                  </a:solidFill>
                  <a:latin typeface="微软雅黑" panose="020B0503020204020204" charset="-122"/>
                  <a:ea typeface="微软雅黑" panose="020B0503020204020204" charset="-122"/>
                </a:rPr>
                <a:t>、</a:t>
              </a:r>
              <a:r>
                <a:rPr lang="en-US" altLang="zh-CN" sz="1200">
                  <a:solidFill>
                    <a:srgbClr val="005EC0"/>
                  </a:solidFill>
                  <a:latin typeface="微软雅黑" panose="020B0503020204020204" charset="-122"/>
                  <a:ea typeface="微软雅黑" panose="020B0503020204020204" charset="-122"/>
                </a:rPr>
                <a:t>4</a:t>
              </a:r>
              <a:endParaRPr lang="en-US" altLang="zh-CN" sz="1200">
                <a:solidFill>
                  <a:srgbClr val="005EC0"/>
                </a:solidFill>
                <a:latin typeface="微软雅黑" panose="020B0503020204020204" charset="-122"/>
                <a:ea typeface="微软雅黑" panose="020B0503020204020204" charset="-122"/>
              </a:endParaRPr>
            </a:p>
          </p:txBody>
        </p:sp>
        <p:sp>
          <p:nvSpPr>
            <p:cNvPr id="37899" name="Line 131"/>
            <p:cNvSpPr>
              <a:spLocks noChangeShapeType="1"/>
            </p:cNvSpPr>
            <p:nvPr/>
          </p:nvSpPr>
          <p:spPr bwMode="auto">
            <a:xfrm flipV="1">
              <a:off x="1223877" y="2844444"/>
              <a:ext cx="1904866"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7900" name="Rectangle 130"/>
            <p:cNvSpPr>
              <a:spLocks noChangeArrowheads="1"/>
            </p:cNvSpPr>
            <p:nvPr/>
          </p:nvSpPr>
          <p:spPr bwMode="auto">
            <a:xfrm>
              <a:off x="7937" y="0"/>
              <a:ext cx="1225464" cy="276190"/>
            </a:xfrm>
            <a:prstGeom prst="rect">
              <a:avLst/>
            </a:prstGeom>
            <a:noFill/>
            <a:ln w="12700" cmpd="sng">
              <a:solidFill>
                <a:srgbClr val="2B93FF"/>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a:solidFill>
                    <a:srgbClr val="005EC0"/>
                  </a:solidFill>
                  <a:latin typeface="微软雅黑" panose="020B0503020204020204" charset="-122"/>
                  <a:ea typeface="微软雅黑" panose="020B0503020204020204" charset="-122"/>
                </a:rPr>
                <a:t>ICE Camera</a:t>
              </a:r>
              <a:endParaRPr lang="en-US" altLang="zh-CN" sz="1200">
                <a:solidFill>
                  <a:srgbClr val="005EC0"/>
                </a:solidFill>
                <a:latin typeface="微软雅黑" panose="020B0503020204020204" charset="-122"/>
                <a:ea typeface="微软雅黑" panose="020B0503020204020204" charset="-122"/>
              </a:endParaRPr>
            </a:p>
          </p:txBody>
        </p:sp>
        <p:sp>
          <p:nvSpPr>
            <p:cNvPr id="37901" name="Line 131"/>
            <p:cNvSpPr>
              <a:spLocks noChangeShapeType="1"/>
            </p:cNvSpPr>
            <p:nvPr/>
          </p:nvSpPr>
          <p:spPr bwMode="auto">
            <a:xfrm>
              <a:off x="1223877" y="138095"/>
              <a:ext cx="569872" cy="0"/>
            </a:xfrm>
            <a:prstGeom prst="line">
              <a:avLst/>
            </a:prstGeom>
            <a:noFill/>
            <a:ln w="12700" cmpd="sng">
              <a:solidFill>
                <a:srgbClr val="0A85FF"/>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pic>
        <p:nvPicPr>
          <p:cNvPr id="14" name="picture 208"/>
          <p:cNvPicPr>
            <a:picLocks noChangeAspect="1"/>
          </p:cNvPicPr>
          <p:nvPr/>
        </p:nvPicPr>
        <p:blipFill>
          <a:blip r:embed="rId4"/>
          <a:stretch>
            <a:fillRect/>
          </a:stretch>
        </p:blipFill>
        <p:spPr>
          <a:xfrm>
            <a:off x="10818876" y="0"/>
            <a:ext cx="1373123" cy="5059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组合 8"/>
          <p:cNvGrpSpPr/>
          <p:nvPr/>
        </p:nvGrpSpPr>
        <p:grpSpPr bwMode="auto">
          <a:xfrm>
            <a:off x="1600200" y="76200"/>
            <a:ext cx="7467600" cy="685800"/>
            <a:chOff x="0" y="0"/>
            <a:chExt cx="7467482" cy="685800"/>
          </a:xfrm>
        </p:grpSpPr>
        <p:sp>
          <p:nvSpPr>
            <p:cNvPr id="38915"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CCD</a:t>
              </a:r>
              <a:endParaRPr lang="zh-CN" altLang="en-US">
                <a:solidFill>
                  <a:srgbClr val="000000"/>
                </a:solidFill>
                <a:latin typeface="微软雅黑" panose="020B0503020204020204" charset="-122"/>
                <a:ea typeface="微软雅黑" panose="020B0503020204020204" charset="-122"/>
              </a:endParaRPr>
            </a:p>
          </p:txBody>
        </p:sp>
        <p:pic>
          <p:nvPicPr>
            <p:cNvPr id="38916"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8917" name="Picture 6" descr="C:\Users\jst2489\Desktop\DFM截图\5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9963" y="1524001"/>
            <a:ext cx="8013700"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8"/>
          <p:cNvPicPr>
            <a:picLocks noChangeAspect="1"/>
          </p:cNvPicPr>
          <p:nvPr/>
        </p:nvPicPr>
        <p:blipFill>
          <a:blip r:embed="rId3"/>
          <a:stretch>
            <a:fillRect/>
          </a:stretch>
        </p:blipFill>
        <p:spPr>
          <a:xfrm>
            <a:off x="10818876" y="0"/>
            <a:ext cx="1373123" cy="5059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组合 9"/>
          <p:cNvGrpSpPr/>
          <p:nvPr/>
        </p:nvGrpSpPr>
        <p:grpSpPr bwMode="auto">
          <a:xfrm>
            <a:off x="1600200" y="76200"/>
            <a:ext cx="7467600" cy="685800"/>
            <a:chOff x="0" y="0"/>
            <a:chExt cx="7467482" cy="685800"/>
          </a:xfrm>
        </p:grpSpPr>
        <p:sp>
          <p:nvSpPr>
            <p:cNvPr id="39939"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000000"/>
                  </a:solidFill>
                  <a:latin typeface="微软雅黑" panose="020B0503020204020204" charset="-122"/>
                  <a:ea typeface="微软雅黑" panose="020B0503020204020204" charset="-122"/>
                </a:rPr>
                <a:t>Vision Proposal</a:t>
              </a:r>
              <a:endParaRPr lang="zh-CN" altLang="en-US" sz="1600">
                <a:solidFill>
                  <a:srgbClr val="000000"/>
                </a:solidFill>
                <a:latin typeface="微软雅黑" panose="020B0503020204020204" charset="-122"/>
                <a:ea typeface="微软雅黑" panose="020B0503020204020204" charset="-122"/>
              </a:endParaRPr>
            </a:p>
          </p:txBody>
        </p:sp>
        <p:pic>
          <p:nvPicPr>
            <p:cNvPr id="39940"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941" name="组合 3"/>
          <p:cNvGrpSpPr/>
          <p:nvPr/>
        </p:nvGrpSpPr>
        <p:grpSpPr bwMode="auto">
          <a:xfrm>
            <a:off x="1684339" y="990601"/>
            <a:ext cx="8853487" cy="4335463"/>
            <a:chOff x="0" y="0"/>
            <a:chExt cx="8853635" cy="4335752"/>
          </a:xfrm>
        </p:grpSpPr>
        <p:pic>
          <p:nvPicPr>
            <p:cNvPr id="39942" name="Picture 205" descr="C:\Users\jst2489\Desktop\DFM截图\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198"/>
              <a:ext cx="8691710" cy="4259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943" name="矩形 2"/>
            <p:cNvSpPr>
              <a:spLocks noChangeArrowheads="1"/>
            </p:cNvSpPr>
            <p:nvPr/>
          </p:nvSpPr>
          <p:spPr bwMode="auto">
            <a:xfrm>
              <a:off x="6453397" y="0"/>
              <a:ext cx="2400238" cy="228594"/>
            </a:xfrm>
            <a:prstGeom prst="rect">
              <a:avLst/>
            </a:prstGeom>
            <a:solidFill>
              <a:schemeClr val="bg1"/>
            </a:solidFill>
            <a:ln w="9525" cmpd="sng">
              <a:solidFill>
                <a:schemeClr val="bg1"/>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grpSp>
      <p:pic>
        <p:nvPicPr>
          <p:cNvPr id="8" name="picture 208"/>
          <p:cNvPicPr>
            <a:picLocks noChangeAspect="1"/>
          </p:cNvPicPr>
          <p:nvPr/>
        </p:nvPicPr>
        <p:blipFill>
          <a:blip r:embed="rId3"/>
          <a:stretch>
            <a:fillRect/>
          </a:stretch>
        </p:blipFill>
        <p:spPr>
          <a:xfrm>
            <a:off x="10818876" y="0"/>
            <a:ext cx="1373123" cy="50596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4" descr="C:\Users\jst2489\Desktop\DFM截图\6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5001" y="4565650"/>
            <a:ext cx="1050925"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25" descr="C:\Users\jst2489\Desktop\DFM截图\5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1476" y="1263651"/>
            <a:ext cx="3103563"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24" descr="C:\Users\jst2489\Desktop\DFM截图\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36638"/>
            <a:ext cx="325755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5" name="组合 23"/>
          <p:cNvGrpSpPr/>
          <p:nvPr/>
        </p:nvGrpSpPr>
        <p:grpSpPr bwMode="auto">
          <a:xfrm>
            <a:off x="1600200" y="76200"/>
            <a:ext cx="7467600" cy="685800"/>
            <a:chOff x="0" y="0"/>
            <a:chExt cx="7467482" cy="685800"/>
          </a:xfrm>
        </p:grpSpPr>
        <p:sp>
          <p:nvSpPr>
            <p:cNvPr id="40966"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CG Pressing</a:t>
              </a:r>
              <a:endParaRPr lang="zh-CN" altLang="en-US">
                <a:solidFill>
                  <a:srgbClr val="000000"/>
                </a:solidFill>
                <a:latin typeface="微软雅黑" panose="020B0503020204020204" charset="-122"/>
                <a:ea typeface="微软雅黑" panose="020B0503020204020204" charset="-122"/>
              </a:endParaRPr>
            </a:p>
          </p:txBody>
        </p:sp>
        <p:pic>
          <p:nvPicPr>
            <p:cNvPr id="40967" name="Group 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968" name="组合 33"/>
          <p:cNvGrpSpPr/>
          <p:nvPr/>
        </p:nvGrpSpPr>
        <p:grpSpPr bwMode="auto">
          <a:xfrm>
            <a:off x="2301875" y="1277938"/>
            <a:ext cx="7829550" cy="4741862"/>
            <a:chOff x="0" y="0"/>
            <a:chExt cx="7829550" cy="4741862"/>
          </a:xfrm>
        </p:grpSpPr>
        <p:pic>
          <p:nvPicPr>
            <p:cNvPr id="40969" name="Picture 24" descr="C:\Users\jst2489\Desktop\DFM截图\2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48" y="2989236"/>
              <a:ext cx="2667018" cy="12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矩形 39"/>
            <p:cNvSpPr>
              <a:spLocks noChangeArrowheads="1"/>
            </p:cNvSpPr>
            <p:nvPr/>
          </p:nvSpPr>
          <p:spPr bwMode="auto">
            <a:xfrm>
              <a:off x="793750" y="398462"/>
              <a:ext cx="1143000" cy="1120775"/>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cxnSp>
          <p:nvCxnSpPr>
            <p:cNvPr id="40971" name="直接连接符 59"/>
            <p:cNvCxnSpPr>
              <a:cxnSpLocks noChangeShapeType="1"/>
              <a:endCxn id="40970" idx="3"/>
            </p:cNvCxnSpPr>
            <p:nvPr/>
          </p:nvCxnSpPr>
          <p:spPr bwMode="auto">
            <a:xfrm flipH="1">
              <a:off x="1936750" y="958850"/>
              <a:ext cx="1066800" cy="0"/>
            </a:xfrm>
            <a:prstGeom prst="line">
              <a:avLst/>
            </a:prstGeom>
            <a:noFill/>
            <a:ln w="25400" cmpd="sng">
              <a:solidFill>
                <a:srgbClr val="00264D"/>
              </a:solidFill>
              <a:prstDash val="sysDash"/>
              <a:round/>
            </a:ln>
            <a:extLst>
              <a:ext uri="{909E8E84-426E-40DD-AFC4-6F175D3DCCD1}">
                <a14:hiddenFill xmlns:a14="http://schemas.microsoft.com/office/drawing/2010/main">
                  <a:noFill/>
                </a14:hiddenFill>
              </a:ext>
            </a:extLst>
          </p:spPr>
        </p:cxnSp>
        <p:sp>
          <p:nvSpPr>
            <p:cNvPr id="40972" name="矩形 41"/>
            <p:cNvSpPr>
              <a:spLocks noChangeArrowheads="1"/>
            </p:cNvSpPr>
            <p:nvPr/>
          </p:nvSpPr>
          <p:spPr bwMode="auto">
            <a:xfrm>
              <a:off x="3003550" y="0"/>
              <a:ext cx="3530600" cy="2190750"/>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40973" name="矩形 6"/>
            <p:cNvSpPr>
              <a:spLocks noChangeArrowheads="1"/>
            </p:cNvSpPr>
            <p:nvPr/>
          </p:nvSpPr>
          <p:spPr bwMode="auto">
            <a:xfrm>
              <a:off x="57150" y="2608262"/>
              <a:ext cx="1122363"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400">
                  <a:latin typeface="微软雅黑" panose="020B0503020204020204" charset="-122"/>
                  <a:ea typeface="微软雅黑" panose="020B0503020204020204" charset="-122"/>
                </a:rPr>
                <a:t>Actual force:</a:t>
              </a:r>
              <a:endParaRPr lang="zh-CN" altLang="en-US" sz="1400">
                <a:latin typeface="微软雅黑" panose="020B0503020204020204" charset="-122"/>
                <a:ea typeface="微软雅黑" panose="020B0503020204020204" charset="-122"/>
              </a:endParaRPr>
            </a:p>
          </p:txBody>
        </p:sp>
        <p:grpSp>
          <p:nvGrpSpPr>
            <p:cNvPr id="40974" name="组合 1"/>
            <p:cNvGrpSpPr/>
            <p:nvPr/>
          </p:nvGrpSpPr>
          <p:grpSpPr bwMode="auto">
            <a:xfrm>
              <a:off x="0" y="2974975"/>
              <a:ext cx="7829550" cy="1766887"/>
              <a:chOff x="0" y="0"/>
              <a:chExt cx="7829434" cy="1766887"/>
            </a:xfrm>
          </p:grpSpPr>
          <p:sp>
            <p:nvSpPr>
              <p:cNvPr id="40975" name="矩形 6"/>
              <p:cNvSpPr>
                <a:spLocks noChangeArrowheads="1"/>
              </p:cNvSpPr>
              <p:nvPr/>
            </p:nvSpPr>
            <p:spPr bwMode="auto">
              <a:xfrm>
                <a:off x="817551" y="1516062"/>
                <a:ext cx="992172" cy="2508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Weight:3.5kg</a:t>
                </a:r>
                <a:endParaRPr lang="zh-CN" altLang="en-US" sz="1000">
                  <a:latin typeface="微软雅黑" panose="020B0503020204020204" charset="-122"/>
                  <a:ea typeface="微软雅黑" panose="020B0503020204020204" charset="-122"/>
                </a:endParaRPr>
              </a:p>
            </p:txBody>
          </p:sp>
          <p:sp>
            <p:nvSpPr>
              <p:cNvPr id="40976" name="矩形 57"/>
              <p:cNvSpPr>
                <a:spLocks noChangeArrowheads="1"/>
              </p:cNvSpPr>
              <p:nvPr/>
            </p:nvSpPr>
            <p:spPr bwMode="auto">
              <a:xfrm>
                <a:off x="0" y="0"/>
                <a:ext cx="2852696" cy="1338262"/>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40977" name="矩形 58"/>
              <p:cNvSpPr>
                <a:spLocks noChangeArrowheads="1"/>
              </p:cNvSpPr>
              <p:nvPr/>
            </p:nvSpPr>
            <p:spPr bwMode="auto">
              <a:xfrm>
                <a:off x="3352750" y="0"/>
                <a:ext cx="1123933" cy="1309687"/>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40978" name="矩形 64"/>
              <p:cNvSpPr>
                <a:spLocks noChangeArrowheads="1"/>
              </p:cNvSpPr>
              <p:nvPr/>
            </p:nvSpPr>
            <p:spPr bwMode="auto">
              <a:xfrm>
                <a:off x="5076750" y="0"/>
                <a:ext cx="2752684" cy="1309687"/>
              </a:xfrm>
              <a:prstGeom prst="rect">
                <a:avLst/>
              </a:prstGeom>
              <a:noFill/>
              <a:ln w="25400" cmpd="sng">
                <a:solidFill>
                  <a:srgbClr val="00264D"/>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solidFill>
                    <a:srgbClr val="FFFFFF"/>
                  </a:solidFill>
                  <a:latin typeface="Verdana" panose="020B0604030504040204" pitchFamily="34" charset="0"/>
                </a:endParaRPr>
              </a:p>
            </p:txBody>
          </p:sp>
          <p:sp>
            <p:nvSpPr>
              <p:cNvPr id="40979" name="矩形 6"/>
              <p:cNvSpPr>
                <a:spLocks noChangeArrowheads="1"/>
              </p:cNvSpPr>
              <p:nvPr/>
            </p:nvSpPr>
            <p:spPr bwMode="auto">
              <a:xfrm>
                <a:off x="3200353" y="1516062"/>
                <a:ext cx="1295381" cy="2508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Weight:1.7kg</a:t>
                </a:r>
                <a:endParaRPr lang="zh-CN" altLang="en-US" sz="1000">
                  <a:latin typeface="微软雅黑" panose="020B0503020204020204" charset="-122"/>
                  <a:ea typeface="微软雅黑" panose="020B0503020204020204" charset="-122"/>
                </a:endParaRPr>
              </a:p>
            </p:txBody>
          </p:sp>
          <p:sp>
            <p:nvSpPr>
              <p:cNvPr id="40980" name="矩形 6"/>
              <p:cNvSpPr>
                <a:spLocks noChangeArrowheads="1"/>
              </p:cNvSpPr>
              <p:nvPr/>
            </p:nvSpPr>
            <p:spPr bwMode="auto">
              <a:xfrm>
                <a:off x="5278360" y="1516062"/>
                <a:ext cx="1560489" cy="250825"/>
              </a:xfrm>
              <a:prstGeom prst="rect">
                <a:avLst/>
              </a:prstGeom>
              <a:noFill/>
              <a:ln w="9525" cmpd="sng">
                <a:solidFill>
                  <a:srgbClr val="0A85FF"/>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a:latin typeface="微软雅黑" panose="020B0503020204020204" charset="-122"/>
                    <a:ea typeface="微软雅黑" panose="020B0503020204020204" charset="-122"/>
                  </a:rPr>
                  <a:t>Total Weight:5.2kg</a:t>
                </a:r>
                <a:endParaRPr lang="zh-CN" altLang="en-US" sz="1000">
                  <a:latin typeface="微软雅黑" panose="020B0503020204020204" charset="-122"/>
                  <a:ea typeface="微软雅黑" panose="020B0503020204020204" charset="-122"/>
                </a:endParaRPr>
              </a:p>
            </p:txBody>
          </p:sp>
          <p:sp>
            <p:nvSpPr>
              <p:cNvPr id="40981" name="加号 67"/>
              <p:cNvSpPr/>
              <p:nvPr/>
            </p:nvSpPr>
            <p:spPr bwMode="auto">
              <a:xfrm>
                <a:off x="2895557" y="442912"/>
                <a:ext cx="388932" cy="417513"/>
              </a:xfrm>
              <a:custGeom>
                <a:avLst/>
                <a:gdLst>
                  <a:gd name="T0" fmla="*/ 51553 w 388932"/>
                  <a:gd name="T1" fmla="*/ 163018 h 417513"/>
                  <a:gd name="T2" fmla="*/ 148728 w 388932"/>
                  <a:gd name="T3" fmla="*/ 163018 h 417513"/>
                  <a:gd name="T4" fmla="*/ 148728 w 388932"/>
                  <a:gd name="T5" fmla="*/ 55341 h 417513"/>
                  <a:gd name="T6" fmla="*/ 240204 w 388932"/>
                  <a:gd name="T7" fmla="*/ 55341 h 417513"/>
                  <a:gd name="T8" fmla="*/ 240204 w 388932"/>
                  <a:gd name="T9" fmla="*/ 163018 h 417513"/>
                  <a:gd name="T10" fmla="*/ 337379 w 388932"/>
                  <a:gd name="T11" fmla="*/ 163018 h 417513"/>
                  <a:gd name="T12" fmla="*/ 337379 w 388932"/>
                  <a:gd name="T13" fmla="*/ 254495 h 417513"/>
                  <a:gd name="T14" fmla="*/ 240204 w 388932"/>
                  <a:gd name="T15" fmla="*/ 254495 h 417513"/>
                  <a:gd name="T16" fmla="*/ 240204 w 388932"/>
                  <a:gd name="T17" fmla="*/ 362172 h 417513"/>
                  <a:gd name="T18" fmla="*/ 148728 w 388932"/>
                  <a:gd name="T19" fmla="*/ 362172 h 417513"/>
                  <a:gd name="T20" fmla="*/ 148728 w 388932"/>
                  <a:gd name="T21" fmla="*/ 254495 h 417513"/>
                  <a:gd name="T22" fmla="*/ 51553 w 388932"/>
                  <a:gd name="T23" fmla="*/ 254495 h 417513"/>
                  <a:gd name="T24" fmla="*/ 51553 w 388932"/>
                  <a:gd name="T25" fmla="*/ 163018 h 417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932" h="417513">
                    <a:moveTo>
                      <a:pt x="51553" y="163018"/>
                    </a:moveTo>
                    <a:lnTo>
                      <a:pt x="148728" y="163018"/>
                    </a:lnTo>
                    <a:lnTo>
                      <a:pt x="148728" y="55341"/>
                    </a:lnTo>
                    <a:lnTo>
                      <a:pt x="240204" y="55341"/>
                    </a:lnTo>
                    <a:lnTo>
                      <a:pt x="240204" y="163018"/>
                    </a:lnTo>
                    <a:lnTo>
                      <a:pt x="337379" y="163018"/>
                    </a:lnTo>
                    <a:lnTo>
                      <a:pt x="337379" y="254495"/>
                    </a:lnTo>
                    <a:lnTo>
                      <a:pt x="240204" y="254495"/>
                    </a:lnTo>
                    <a:lnTo>
                      <a:pt x="240204" y="362172"/>
                    </a:lnTo>
                    <a:lnTo>
                      <a:pt x="148728" y="362172"/>
                    </a:lnTo>
                    <a:lnTo>
                      <a:pt x="148728" y="254495"/>
                    </a:lnTo>
                    <a:lnTo>
                      <a:pt x="51553" y="254495"/>
                    </a:lnTo>
                    <a:lnTo>
                      <a:pt x="51553" y="163018"/>
                    </a:lnTo>
                    <a:close/>
                  </a:path>
                </a:pathLst>
              </a:custGeom>
              <a:noFill/>
              <a:ln w="25400" cap="flat" cmpd="sng">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0982" name="等于号 68"/>
              <p:cNvSpPr/>
              <p:nvPr/>
            </p:nvSpPr>
            <p:spPr bwMode="auto">
              <a:xfrm>
                <a:off x="4495733" y="422275"/>
                <a:ext cx="411157" cy="398462"/>
              </a:xfrm>
              <a:custGeom>
                <a:avLst/>
                <a:gdLst>
                  <a:gd name="T0" fmla="*/ 54499 w 411157"/>
                  <a:gd name="T1" fmla="*/ 82083 h 398462"/>
                  <a:gd name="T2" fmla="*/ 356658 w 411157"/>
                  <a:gd name="T3" fmla="*/ 82083 h 398462"/>
                  <a:gd name="T4" fmla="*/ 356658 w 411157"/>
                  <a:gd name="T5" fmla="*/ 175801 h 398462"/>
                  <a:gd name="T6" fmla="*/ 54499 w 411157"/>
                  <a:gd name="T7" fmla="*/ 175801 h 398462"/>
                  <a:gd name="T8" fmla="*/ 54499 w 411157"/>
                  <a:gd name="T9" fmla="*/ 82083 h 398462"/>
                  <a:gd name="T10" fmla="*/ 54499 w 411157"/>
                  <a:gd name="T11" fmla="*/ 222661 h 398462"/>
                  <a:gd name="T12" fmla="*/ 356658 w 411157"/>
                  <a:gd name="T13" fmla="*/ 222661 h 398462"/>
                  <a:gd name="T14" fmla="*/ 356658 w 411157"/>
                  <a:gd name="T15" fmla="*/ 316379 h 398462"/>
                  <a:gd name="T16" fmla="*/ 54499 w 411157"/>
                  <a:gd name="T17" fmla="*/ 316379 h 398462"/>
                  <a:gd name="T18" fmla="*/ 54499 w 411157"/>
                  <a:gd name="T19" fmla="*/ 222661 h 398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157" h="398462">
                    <a:moveTo>
                      <a:pt x="54499" y="82083"/>
                    </a:moveTo>
                    <a:lnTo>
                      <a:pt x="356658" y="82083"/>
                    </a:lnTo>
                    <a:lnTo>
                      <a:pt x="356658" y="175801"/>
                    </a:lnTo>
                    <a:lnTo>
                      <a:pt x="54499" y="175801"/>
                    </a:lnTo>
                    <a:lnTo>
                      <a:pt x="54499" y="82083"/>
                    </a:lnTo>
                    <a:close/>
                    <a:moveTo>
                      <a:pt x="54499" y="222661"/>
                    </a:moveTo>
                    <a:lnTo>
                      <a:pt x="356658" y="222661"/>
                    </a:lnTo>
                    <a:lnTo>
                      <a:pt x="356658" y="316379"/>
                    </a:lnTo>
                    <a:lnTo>
                      <a:pt x="54499" y="316379"/>
                    </a:lnTo>
                    <a:lnTo>
                      <a:pt x="54499" y="222661"/>
                    </a:lnTo>
                    <a:close/>
                  </a:path>
                </a:pathLst>
              </a:custGeom>
              <a:noFill/>
              <a:ln w="25400" cap="flat" cmpd="sng">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pic>
        <p:nvPicPr>
          <p:cNvPr id="40983" name="Picture 25" descr="C:\Users\jst2489\Desktop\DFM截图\6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1738" y="4329113"/>
            <a:ext cx="236220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08"/>
          <p:cNvPicPr>
            <a:picLocks noChangeAspect="1"/>
          </p:cNvPicPr>
          <p:nvPr/>
        </p:nvPicPr>
        <p:blipFill>
          <a:blip r:embed="rId7"/>
          <a:stretch>
            <a:fillRect/>
          </a:stretch>
        </p:blipFill>
        <p:spPr>
          <a:xfrm>
            <a:off x="10818876" y="0"/>
            <a:ext cx="1373123" cy="5059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组合 23"/>
          <p:cNvGrpSpPr/>
          <p:nvPr/>
        </p:nvGrpSpPr>
        <p:grpSpPr bwMode="auto">
          <a:xfrm>
            <a:off x="1600200" y="76200"/>
            <a:ext cx="7467600" cy="685800"/>
            <a:chOff x="0" y="0"/>
            <a:chExt cx="7467482" cy="685800"/>
          </a:xfrm>
        </p:grpSpPr>
        <p:sp>
          <p:nvSpPr>
            <p:cNvPr id="41987"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CG Pressing</a:t>
              </a:r>
              <a:endParaRPr lang="zh-CN" altLang="en-US">
                <a:solidFill>
                  <a:srgbClr val="000000"/>
                </a:solidFill>
                <a:latin typeface="微软雅黑" panose="020B0503020204020204" charset="-122"/>
                <a:ea typeface="微软雅黑" panose="020B0503020204020204" charset="-122"/>
              </a:endParaRPr>
            </a:p>
          </p:txBody>
        </p:sp>
        <p:pic>
          <p:nvPicPr>
            <p:cNvPr id="41988"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9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4191001"/>
            <a:ext cx="3255963" cy="200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419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0064" y="4213226"/>
            <a:ext cx="3132137"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41991" name="矩形 6"/>
          <p:cNvSpPr>
            <a:spLocks noChangeArrowheads="1"/>
          </p:cNvSpPr>
          <p:nvPr/>
        </p:nvSpPr>
        <p:spPr bwMode="auto">
          <a:xfrm>
            <a:off x="1536700" y="3810001"/>
            <a:ext cx="44958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400">
                <a:solidFill>
                  <a:srgbClr val="000000"/>
                </a:solidFill>
                <a:latin typeface="微软雅黑" panose="020B0503020204020204" charset="-122"/>
                <a:cs typeface="Arial" panose="020B0604020202020204" pitchFamily="34" charset="0"/>
                <a:sym typeface="微软雅黑" panose="020B0503020204020204" charset="-122"/>
              </a:rPr>
              <a:t>Customer defined roller spec and rolling position: </a:t>
            </a:r>
            <a:endParaRPr lang="zh-CN" altLang="en-US" sz="1400">
              <a:solidFill>
                <a:srgbClr val="000000"/>
              </a:solidFill>
              <a:latin typeface="微软雅黑" panose="020B0503020204020204" charset="-122"/>
              <a:ea typeface="微软雅黑" panose="020B0503020204020204" charset="-122"/>
            </a:endParaRPr>
          </a:p>
        </p:txBody>
      </p:sp>
      <p:cxnSp>
        <p:nvCxnSpPr>
          <p:cNvPr id="41992" name="直接箭头连接符 23"/>
          <p:cNvCxnSpPr>
            <a:cxnSpLocks noChangeShapeType="1"/>
          </p:cNvCxnSpPr>
          <p:nvPr/>
        </p:nvCxnSpPr>
        <p:spPr bwMode="auto">
          <a:xfrm>
            <a:off x="3046413" y="4714875"/>
            <a:ext cx="762000" cy="0"/>
          </a:xfrm>
          <a:prstGeom prst="straightConnector1">
            <a:avLst/>
          </a:prstGeom>
          <a:noFill/>
          <a:ln w="38100" cmpd="sng">
            <a:solidFill>
              <a:srgbClr val="FF3300"/>
            </a:solidFill>
            <a:round/>
            <a:headEnd type="arrow" w="med" len="med"/>
            <a:tailEnd type="arrow" w="med" len="med"/>
          </a:ln>
          <a:extLst>
            <a:ext uri="{909E8E84-426E-40DD-AFC4-6F175D3DCCD1}">
              <a14:hiddenFill xmlns:a14="http://schemas.microsoft.com/office/drawing/2010/main">
                <a:noFill/>
              </a14:hiddenFill>
            </a:ext>
          </a:extLst>
        </p:spPr>
      </p:cxnSp>
      <p:cxnSp>
        <p:nvCxnSpPr>
          <p:cNvPr id="41993" name="直接箭头连接符 23"/>
          <p:cNvCxnSpPr>
            <a:cxnSpLocks noChangeShapeType="1"/>
          </p:cNvCxnSpPr>
          <p:nvPr/>
        </p:nvCxnSpPr>
        <p:spPr bwMode="auto">
          <a:xfrm>
            <a:off x="3052763" y="5842000"/>
            <a:ext cx="762000" cy="0"/>
          </a:xfrm>
          <a:prstGeom prst="straightConnector1">
            <a:avLst/>
          </a:prstGeom>
          <a:noFill/>
          <a:ln w="38100" cmpd="sng">
            <a:solidFill>
              <a:srgbClr val="FF3300"/>
            </a:solidFill>
            <a:round/>
            <a:headEnd type="arrow" w="med" len="med"/>
            <a:tailEnd type="arrow" w="med" len="med"/>
          </a:ln>
          <a:extLst>
            <a:ext uri="{909E8E84-426E-40DD-AFC4-6F175D3DCCD1}">
              <a14:hiddenFill xmlns:a14="http://schemas.microsoft.com/office/drawing/2010/main">
                <a:noFill/>
              </a14:hiddenFill>
            </a:ext>
          </a:extLst>
        </p:spPr>
      </p:cxnSp>
      <p:cxnSp>
        <p:nvCxnSpPr>
          <p:cNvPr id="41994" name="直接箭头连接符 23"/>
          <p:cNvCxnSpPr>
            <a:cxnSpLocks noChangeShapeType="1"/>
          </p:cNvCxnSpPr>
          <p:nvPr/>
        </p:nvCxnSpPr>
        <p:spPr bwMode="auto">
          <a:xfrm>
            <a:off x="7045325" y="5019676"/>
            <a:ext cx="0" cy="639763"/>
          </a:xfrm>
          <a:prstGeom prst="straightConnector1">
            <a:avLst/>
          </a:prstGeom>
          <a:noFill/>
          <a:ln w="38100" cmpd="sng">
            <a:solidFill>
              <a:srgbClr val="FF3300"/>
            </a:solidFill>
            <a:round/>
            <a:headEnd type="arrow" w="med" len="med"/>
            <a:tailEnd type="arrow" w="med" len="med"/>
          </a:ln>
          <a:extLst>
            <a:ext uri="{909E8E84-426E-40DD-AFC4-6F175D3DCCD1}">
              <a14:hiddenFill xmlns:a14="http://schemas.microsoft.com/office/drawing/2010/main">
                <a:noFill/>
              </a14:hiddenFill>
            </a:ext>
          </a:extLst>
        </p:spPr>
      </p:cxnSp>
      <p:cxnSp>
        <p:nvCxnSpPr>
          <p:cNvPr id="41995" name="直接箭头连接符 23"/>
          <p:cNvCxnSpPr>
            <a:cxnSpLocks noChangeShapeType="1"/>
          </p:cNvCxnSpPr>
          <p:nvPr/>
        </p:nvCxnSpPr>
        <p:spPr bwMode="auto">
          <a:xfrm>
            <a:off x="9671050" y="5029201"/>
            <a:ext cx="0" cy="638175"/>
          </a:xfrm>
          <a:prstGeom prst="straightConnector1">
            <a:avLst/>
          </a:prstGeom>
          <a:noFill/>
          <a:ln w="38100" cmpd="sng">
            <a:solidFill>
              <a:srgbClr val="FF3300"/>
            </a:solidFill>
            <a:round/>
            <a:headEnd type="arrow" w="med" len="med"/>
            <a:tailEnd type="arrow" w="med" len="med"/>
          </a:ln>
          <a:extLst>
            <a:ext uri="{909E8E84-426E-40DD-AFC4-6F175D3DCCD1}">
              <a14:hiddenFill xmlns:a14="http://schemas.microsoft.com/office/drawing/2010/main">
                <a:noFill/>
              </a14:hiddenFill>
            </a:ext>
          </a:extLst>
        </p:spPr>
      </p:cxnSp>
      <p:sp>
        <p:nvSpPr>
          <p:cNvPr id="41996" name="矩形 6"/>
          <p:cNvSpPr>
            <a:spLocks noChangeArrowheads="1"/>
          </p:cNvSpPr>
          <p:nvPr/>
        </p:nvSpPr>
        <p:spPr bwMode="auto">
          <a:xfrm>
            <a:off x="5029200" y="4437063"/>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400">
                <a:solidFill>
                  <a:srgbClr val="0000FF"/>
                </a:solidFill>
                <a:latin typeface="微软雅黑" panose="020B0503020204020204" charset="-122"/>
                <a:cs typeface="Arial" panose="020B0604020202020204" pitchFamily="34" charset="0"/>
                <a:sym typeface="微软雅黑" panose="020B0503020204020204" charset="-122"/>
              </a:rPr>
              <a:t>Rolling cycles start completed cycles on the length and width of CG surface</a:t>
            </a:r>
            <a:endParaRPr lang="zh-CN" altLang="en-US" sz="1400">
              <a:solidFill>
                <a:srgbClr val="0000FF"/>
              </a:solidFill>
              <a:latin typeface="微软雅黑" panose="020B0503020204020204" charset="-122"/>
              <a:ea typeface="微软雅黑" panose="020B0503020204020204" charset="-122"/>
            </a:endParaRPr>
          </a:p>
        </p:txBody>
      </p:sp>
      <p:pic>
        <p:nvPicPr>
          <p:cNvPr id="41997" name="Picture 24" descr="C:\Users\jst2489\Desktop\DFM截图\5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400" y="990600"/>
            <a:ext cx="325755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8" name="图片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219200"/>
            <a:ext cx="51244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9" name="矩形 6"/>
          <p:cNvSpPr>
            <a:spLocks noChangeArrowheads="1"/>
          </p:cNvSpPr>
          <p:nvPr/>
        </p:nvSpPr>
        <p:spPr bwMode="auto">
          <a:xfrm>
            <a:off x="5029200" y="2895600"/>
            <a:ext cx="5638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400">
                <a:solidFill>
                  <a:srgbClr val="0000FF"/>
                </a:solidFill>
                <a:latin typeface="微软雅黑" panose="020B0503020204020204" charset="-122"/>
                <a:cs typeface="Arial" panose="020B0604020202020204" pitchFamily="34" charset="0"/>
                <a:sym typeface="微软雅黑" panose="020B0503020204020204" charset="-122"/>
              </a:rPr>
              <a:t>D20:  Path Option 1, from unit middle to middle. 4cycles</a:t>
            </a:r>
            <a:endParaRPr lang="en-US" altLang="zh-CN" sz="1400">
              <a:solidFill>
                <a:srgbClr val="0000FF"/>
              </a:solidFill>
              <a:latin typeface="微软雅黑" panose="020B0503020204020204" charset="-122"/>
              <a:cs typeface="Arial" panose="020B0604020202020204" pitchFamily="34" charset="0"/>
              <a:sym typeface="微软雅黑" panose="020B0503020204020204" charset="-122"/>
            </a:endParaRPr>
          </a:p>
          <a:p>
            <a:r>
              <a:rPr lang="en-US" altLang="zh-CN" sz="1400">
                <a:solidFill>
                  <a:srgbClr val="0000FF"/>
                </a:solidFill>
                <a:latin typeface="微软雅黑" panose="020B0503020204020204" charset="-122"/>
                <a:cs typeface="Arial" panose="020B0604020202020204" pitchFamily="34" charset="0"/>
                <a:sym typeface="微软雅黑" panose="020B0503020204020204" charset="-122"/>
              </a:rPr>
              <a:t>D21:  Path Option 2, from unit edge to edge. 3cycles</a:t>
            </a:r>
            <a:endParaRPr lang="en-US" altLang="zh-CN" sz="1400">
              <a:solidFill>
                <a:srgbClr val="0000FF"/>
              </a:solidFill>
              <a:latin typeface="微软雅黑" panose="020B0503020204020204" charset="-122"/>
              <a:cs typeface="Arial" panose="020B0604020202020204" pitchFamily="34" charset="0"/>
              <a:sym typeface="微软雅黑" panose="020B0503020204020204" charset="-122"/>
            </a:endParaRPr>
          </a:p>
          <a:p>
            <a:r>
              <a:rPr lang="en-US" altLang="zh-CN" sz="1400">
                <a:solidFill>
                  <a:srgbClr val="0000FF"/>
                </a:solidFill>
                <a:latin typeface="微软雅黑" panose="020B0503020204020204" charset="-122"/>
                <a:cs typeface="Arial" panose="020B0604020202020204" pitchFamily="34" charset="0"/>
                <a:sym typeface="微软雅黑" panose="020B0503020204020204" charset="-122"/>
              </a:rPr>
              <a:t>D22:  Path Option 1, from unit middle to middle. 3cycles</a:t>
            </a:r>
            <a:endParaRPr lang="en-US" altLang="zh-CN" sz="1400">
              <a:solidFill>
                <a:srgbClr val="0000FF"/>
              </a:solidFill>
              <a:latin typeface="微软雅黑" panose="020B0503020204020204" charset="-122"/>
              <a:cs typeface="Arial" panose="020B0604020202020204" pitchFamily="34" charset="0"/>
              <a:sym typeface="微软雅黑" panose="020B0503020204020204" charset="-122"/>
            </a:endParaRPr>
          </a:p>
        </p:txBody>
      </p:sp>
      <p:pic>
        <p:nvPicPr>
          <p:cNvPr id="16" name="picture 208"/>
          <p:cNvPicPr>
            <a:picLocks noChangeAspect="1"/>
          </p:cNvPicPr>
          <p:nvPr/>
        </p:nvPicPr>
        <p:blipFill>
          <a:blip r:embed="rId6"/>
          <a:stretch>
            <a:fillRect/>
          </a:stretch>
        </p:blipFill>
        <p:spPr>
          <a:xfrm>
            <a:off x="10818876" y="0"/>
            <a:ext cx="1373123" cy="50596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组合 1"/>
          <p:cNvGrpSpPr/>
          <p:nvPr/>
        </p:nvGrpSpPr>
        <p:grpSpPr bwMode="auto">
          <a:xfrm>
            <a:off x="5638800" y="1100139"/>
            <a:ext cx="5049838" cy="3963987"/>
            <a:chOff x="0" y="0"/>
            <a:chExt cx="5049837" cy="3963987"/>
          </a:xfrm>
        </p:grpSpPr>
        <p:pic>
          <p:nvPicPr>
            <p:cNvPr id="43011" name="图片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01937" y="2552700"/>
              <a:ext cx="11430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 y="1779587"/>
              <a:ext cx="2600325"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矩形 57"/>
            <p:cNvSpPr>
              <a:spLocks noChangeArrowheads="1"/>
            </p:cNvSpPr>
            <p:nvPr/>
          </p:nvSpPr>
          <p:spPr bwMode="auto">
            <a:xfrm>
              <a:off x="1576348" y="2901950"/>
              <a:ext cx="471487" cy="434975"/>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3014" name="矩形 58"/>
            <p:cNvSpPr>
              <a:spLocks noChangeArrowheads="1"/>
            </p:cNvSpPr>
            <p:nvPr/>
          </p:nvSpPr>
          <p:spPr bwMode="auto">
            <a:xfrm>
              <a:off x="2767012" y="2482850"/>
              <a:ext cx="1865312" cy="1192212"/>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3015" name="直接连接符 62"/>
            <p:cNvCxnSpPr>
              <a:cxnSpLocks noChangeShapeType="1"/>
              <a:stCxn id="43014" idx="1"/>
              <a:endCxn id="43013" idx="3"/>
            </p:cNvCxnSpPr>
            <p:nvPr/>
          </p:nvCxnSpPr>
          <p:spPr bwMode="auto">
            <a:xfrm flipH="1">
              <a:off x="2047835" y="3078956"/>
              <a:ext cx="719178" cy="40482"/>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cxnSp>
          <p:nvCxnSpPr>
            <p:cNvPr id="43016" name="直接连接符 33"/>
            <p:cNvCxnSpPr>
              <a:cxnSpLocks noChangeShapeType="1"/>
            </p:cNvCxnSpPr>
            <p:nvPr/>
          </p:nvCxnSpPr>
          <p:spPr bwMode="auto">
            <a:xfrm>
              <a:off x="3514725" y="2743200"/>
              <a:ext cx="655637"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3017" name="直接连接符 34"/>
            <p:cNvCxnSpPr>
              <a:cxnSpLocks noChangeShapeType="1"/>
            </p:cNvCxnSpPr>
            <p:nvPr/>
          </p:nvCxnSpPr>
          <p:spPr bwMode="auto">
            <a:xfrm>
              <a:off x="3527425" y="2863850"/>
              <a:ext cx="642937"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3018" name="直接箭头连接符 35"/>
            <p:cNvCxnSpPr>
              <a:cxnSpLocks noChangeShapeType="1"/>
            </p:cNvCxnSpPr>
            <p:nvPr/>
          </p:nvCxnSpPr>
          <p:spPr bwMode="auto">
            <a:xfrm>
              <a:off x="3968750" y="2405062"/>
              <a:ext cx="0" cy="338138"/>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3019" name="直接箭头连接符 36"/>
            <p:cNvCxnSpPr>
              <a:cxnSpLocks noChangeShapeType="1"/>
            </p:cNvCxnSpPr>
            <p:nvPr/>
          </p:nvCxnSpPr>
          <p:spPr bwMode="auto">
            <a:xfrm rot="10800000">
              <a:off x="3968750" y="2863850"/>
              <a:ext cx="0" cy="33972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3020" name="TextBox 40"/>
            <p:cNvSpPr txBox="1">
              <a:spLocks noChangeArrowheads="1"/>
            </p:cNvSpPr>
            <p:nvPr/>
          </p:nvSpPr>
          <p:spPr bwMode="auto">
            <a:xfrm>
              <a:off x="4100512" y="2614612"/>
              <a:ext cx="9493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3.6mm</a:t>
              </a:r>
              <a:endParaRPr lang="zh-CN" altLang="en-US" sz="1300">
                <a:solidFill>
                  <a:srgbClr val="FF0000"/>
                </a:solidFill>
              </a:endParaRPr>
            </a:p>
          </p:txBody>
        </p:sp>
        <p:grpSp>
          <p:nvGrpSpPr>
            <p:cNvPr id="43021" name="组合 1"/>
            <p:cNvGrpSpPr/>
            <p:nvPr/>
          </p:nvGrpSpPr>
          <p:grpSpPr bwMode="auto">
            <a:xfrm>
              <a:off x="0" y="0"/>
              <a:ext cx="4949825" cy="1581150"/>
              <a:chOff x="0" y="0"/>
              <a:chExt cx="4948777" cy="1582735"/>
            </a:xfrm>
          </p:grpSpPr>
          <p:pic>
            <p:nvPicPr>
              <p:cNvPr id="4302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09838" cy="158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矩形 46"/>
              <p:cNvSpPr>
                <a:spLocks noChangeArrowheads="1"/>
              </p:cNvSpPr>
              <p:nvPr/>
            </p:nvSpPr>
            <p:spPr bwMode="auto">
              <a:xfrm>
                <a:off x="1996652" y="831094"/>
                <a:ext cx="430122" cy="438589"/>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3024" name="矩形 47"/>
              <p:cNvSpPr>
                <a:spLocks noChangeArrowheads="1"/>
              </p:cNvSpPr>
              <p:nvPr/>
            </p:nvSpPr>
            <p:spPr bwMode="auto">
              <a:xfrm>
                <a:off x="2953712" y="271734"/>
                <a:ext cx="1828412" cy="1295110"/>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3025" name="直接连接符 48"/>
              <p:cNvCxnSpPr>
                <a:cxnSpLocks noChangeShapeType="1"/>
                <a:stCxn id="43024" idx="1"/>
                <a:endCxn id="43023" idx="3"/>
              </p:cNvCxnSpPr>
              <p:nvPr/>
            </p:nvCxnSpPr>
            <p:spPr bwMode="auto">
              <a:xfrm flipH="1">
                <a:off x="2426774" y="918495"/>
                <a:ext cx="526938" cy="131894"/>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pic>
            <p:nvPicPr>
              <p:cNvPr id="43026"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5843" y="271668"/>
                <a:ext cx="987985" cy="123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027" name="直接连接符 11"/>
              <p:cNvCxnSpPr>
                <a:cxnSpLocks noChangeShapeType="1"/>
              </p:cNvCxnSpPr>
              <p:nvPr/>
            </p:nvCxnSpPr>
            <p:spPr bwMode="auto">
              <a:xfrm>
                <a:off x="3755661" y="813404"/>
                <a:ext cx="564563"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3028" name="直接连接符 28"/>
              <p:cNvCxnSpPr>
                <a:cxnSpLocks noChangeShapeType="1"/>
              </p:cNvCxnSpPr>
              <p:nvPr/>
            </p:nvCxnSpPr>
            <p:spPr bwMode="auto">
              <a:xfrm>
                <a:off x="3769775" y="934390"/>
                <a:ext cx="564563"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3029" name="直接箭头连接符 17"/>
              <p:cNvCxnSpPr>
                <a:cxnSpLocks noChangeShapeType="1"/>
              </p:cNvCxnSpPr>
              <p:nvPr/>
            </p:nvCxnSpPr>
            <p:spPr bwMode="auto">
              <a:xfrm>
                <a:off x="4164970" y="471799"/>
                <a:ext cx="0" cy="341606"/>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3030" name="直接箭头连接符 32"/>
              <p:cNvCxnSpPr>
                <a:cxnSpLocks noChangeShapeType="1"/>
              </p:cNvCxnSpPr>
              <p:nvPr/>
            </p:nvCxnSpPr>
            <p:spPr bwMode="auto">
              <a:xfrm rot="10800000">
                <a:off x="4164970" y="934390"/>
                <a:ext cx="0" cy="341606"/>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3031" name="TextBox 24"/>
              <p:cNvSpPr txBox="1">
                <a:spLocks noChangeArrowheads="1"/>
              </p:cNvSpPr>
              <p:nvPr/>
            </p:nvSpPr>
            <p:spPr bwMode="auto">
              <a:xfrm>
                <a:off x="4172678" y="529660"/>
                <a:ext cx="776099" cy="492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3.6mm</a:t>
                </a:r>
                <a:endParaRPr lang="zh-CN" altLang="en-US" sz="1300">
                  <a:solidFill>
                    <a:srgbClr val="FF0000"/>
                  </a:solidFill>
                </a:endParaRPr>
              </a:p>
            </p:txBody>
          </p:sp>
        </p:grpSp>
        <p:cxnSp>
          <p:nvCxnSpPr>
            <p:cNvPr id="43032" name="直接连接符 2"/>
            <p:cNvCxnSpPr>
              <a:cxnSpLocks noChangeShapeType="1"/>
            </p:cNvCxnSpPr>
            <p:nvPr/>
          </p:nvCxnSpPr>
          <p:spPr bwMode="auto">
            <a:xfrm>
              <a:off x="420687" y="1146175"/>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33" name="直接连接符 44"/>
            <p:cNvCxnSpPr>
              <a:cxnSpLocks noChangeShapeType="1"/>
            </p:cNvCxnSpPr>
            <p:nvPr/>
          </p:nvCxnSpPr>
          <p:spPr bwMode="auto">
            <a:xfrm>
              <a:off x="2278062" y="1147762"/>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34" name="直接箭头连接符 8"/>
            <p:cNvCxnSpPr>
              <a:cxnSpLocks noChangeShapeType="1"/>
            </p:cNvCxnSpPr>
            <p:nvPr/>
          </p:nvCxnSpPr>
          <p:spPr bwMode="auto">
            <a:xfrm flipV="1">
              <a:off x="411162" y="1603375"/>
              <a:ext cx="1876425" cy="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43035" name="直接连接符 52"/>
            <p:cNvCxnSpPr>
              <a:cxnSpLocks noChangeShapeType="1"/>
            </p:cNvCxnSpPr>
            <p:nvPr/>
          </p:nvCxnSpPr>
          <p:spPr bwMode="auto">
            <a:xfrm>
              <a:off x="820737" y="3175000"/>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36" name="直接连接符 53"/>
            <p:cNvCxnSpPr>
              <a:cxnSpLocks noChangeShapeType="1"/>
            </p:cNvCxnSpPr>
            <p:nvPr/>
          </p:nvCxnSpPr>
          <p:spPr bwMode="auto">
            <a:xfrm>
              <a:off x="1820862" y="3186112"/>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37" name="直接箭头连接符 54"/>
            <p:cNvCxnSpPr>
              <a:cxnSpLocks noChangeShapeType="1"/>
            </p:cNvCxnSpPr>
            <p:nvPr/>
          </p:nvCxnSpPr>
          <p:spPr bwMode="auto">
            <a:xfrm>
              <a:off x="820737" y="3603625"/>
              <a:ext cx="1000125" cy="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43038" name="TextBox 24"/>
            <p:cNvSpPr txBox="1">
              <a:spLocks noChangeArrowheads="1"/>
            </p:cNvSpPr>
            <p:nvPr/>
          </p:nvSpPr>
          <p:spPr bwMode="auto">
            <a:xfrm>
              <a:off x="973137" y="1579562"/>
              <a:ext cx="1066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155.6mm</a:t>
              </a:r>
              <a:endParaRPr lang="zh-CN" altLang="en-US" sz="1300">
                <a:solidFill>
                  <a:srgbClr val="FF0000"/>
                </a:solidFill>
              </a:endParaRPr>
            </a:p>
          </p:txBody>
        </p:sp>
        <p:sp>
          <p:nvSpPr>
            <p:cNvPr id="43039" name="TextBox 24"/>
            <p:cNvSpPr txBox="1">
              <a:spLocks noChangeArrowheads="1"/>
            </p:cNvSpPr>
            <p:nvPr/>
          </p:nvSpPr>
          <p:spPr bwMode="auto">
            <a:xfrm>
              <a:off x="831850" y="3548062"/>
              <a:ext cx="10048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75.3mm</a:t>
              </a:r>
              <a:endParaRPr lang="zh-CN" altLang="en-US" sz="1300">
                <a:solidFill>
                  <a:srgbClr val="FF0000"/>
                </a:solidFill>
              </a:endParaRPr>
            </a:p>
          </p:txBody>
        </p:sp>
        <p:cxnSp>
          <p:nvCxnSpPr>
            <p:cNvPr id="43040" name="直接连接符 61"/>
            <p:cNvCxnSpPr>
              <a:cxnSpLocks noChangeShapeType="1"/>
            </p:cNvCxnSpPr>
            <p:nvPr/>
          </p:nvCxnSpPr>
          <p:spPr bwMode="auto">
            <a:xfrm>
              <a:off x="3525837" y="1109662"/>
              <a:ext cx="4763"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41" name="直接连接符 63"/>
            <p:cNvCxnSpPr>
              <a:cxnSpLocks noChangeShapeType="1"/>
            </p:cNvCxnSpPr>
            <p:nvPr/>
          </p:nvCxnSpPr>
          <p:spPr bwMode="auto">
            <a:xfrm>
              <a:off x="3573462" y="1128712"/>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42" name="直接箭头连接符 17"/>
            <p:cNvCxnSpPr>
              <a:cxnSpLocks noChangeShapeType="1"/>
            </p:cNvCxnSpPr>
            <p:nvPr/>
          </p:nvCxnSpPr>
          <p:spPr bwMode="auto">
            <a:xfrm>
              <a:off x="3295650" y="1677987"/>
              <a:ext cx="230187"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3043" name="直接箭头连接符 17"/>
            <p:cNvCxnSpPr>
              <a:cxnSpLocks noChangeShapeType="1"/>
            </p:cNvCxnSpPr>
            <p:nvPr/>
          </p:nvCxnSpPr>
          <p:spPr bwMode="auto">
            <a:xfrm flipH="1">
              <a:off x="3573462" y="1671637"/>
              <a:ext cx="277813"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3044" name="TextBox 24"/>
            <p:cNvSpPr txBox="1">
              <a:spLocks noChangeArrowheads="1"/>
            </p:cNvSpPr>
            <p:nvPr/>
          </p:nvSpPr>
          <p:spPr bwMode="auto">
            <a:xfrm>
              <a:off x="3611562" y="1417637"/>
              <a:ext cx="7762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1.4mm</a:t>
              </a:r>
              <a:endParaRPr lang="zh-CN" altLang="en-US" sz="1300">
                <a:solidFill>
                  <a:srgbClr val="FF0000"/>
                </a:solidFill>
              </a:endParaRPr>
            </a:p>
          </p:txBody>
        </p:sp>
        <p:cxnSp>
          <p:nvCxnSpPr>
            <p:cNvPr id="43045" name="直接连接符 75"/>
            <p:cNvCxnSpPr>
              <a:cxnSpLocks noChangeShapeType="1"/>
            </p:cNvCxnSpPr>
            <p:nvPr/>
          </p:nvCxnSpPr>
          <p:spPr bwMode="auto">
            <a:xfrm>
              <a:off x="3360737" y="3092450"/>
              <a:ext cx="4763"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46" name="直接连接符 76"/>
            <p:cNvCxnSpPr>
              <a:cxnSpLocks noChangeShapeType="1"/>
            </p:cNvCxnSpPr>
            <p:nvPr/>
          </p:nvCxnSpPr>
          <p:spPr bwMode="auto">
            <a:xfrm>
              <a:off x="3446462" y="3111500"/>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3047" name="直接箭头连接符 17"/>
            <p:cNvCxnSpPr>
              <a:cxnSpLocks noChangeShapeType="1"/>
            </p:cNvCxnSpPr>
            <p:nvPr/>
          </p:nvCxnSpPr>
          <p:spPr bwMode="auto">
            <a:xfrm>
              <a:off x="3130550" y="3722687"/>
              <a:ext cx="230187"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3048" name="直接箭头连接符 17"/>
            <p:cNvCxnSpPr>
              <a:cxnSpLocks noChangeShapeType="1"/>
            </p:cNvCxnSpPr>
            <p:nvPr/>
          </p:nvCxnSpPr>
          <p:spPr bwMode="auto">
            <a:xfrm flipH="1">
              <a:off x="3446462" y="3722687"/>
              <a:ext cx="277813"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3049" name="TextBox 24"/>
            <p:cNvSpPr txBox="1">
              <a:spLocks noChangeArrowheads="1"/>
            </p:cNvSpPr>
            <p:nvPr/>
          </p:nvSpPr>
          <p:spPr bwMode="auto">
            <a:xfrm>
              <a:off x="3473450" y="3471862"/>
              <a:ext cx="7762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1.4mm</a:t>
              </a:r>
              <a:endParaRPr lang="zh-CN" altLang="en-US" sz="1300">
                <a:solidFill>
                  <a:srgbClr val="FF0000"/>
                </a:solidFill>
              </a:endParaRPr>
            </a:p>
          </p:txBody>
        </p:sp>
      </p:grpSp>
      <p:pic>
        <p:nvPicPr>
          <p:cNvPr id="43050"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8138" y="820739"/>
            <a:ext cx="31162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51" name="组合 23"/>
          <p:cNvGrpSpPr/>
          <p:nvPr/>
        </p:nvGrpSpPr>
        <p:grpSpPr bwMode="auto">
          <a:xfrm>
            <a:off x="1600200" y="76200"/>
            <a:ext cx="7467600" cy="685800"/>
            <a:chOff x="0" y="0"/>
            <a:chExt cx="7467482" cy="685800"/>
          </a:xfrm>
        </p:grpSpPr>
        <p:sp>
          <p:nvSpPr>
            <p:cNvPr id="43052"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D21 CG Pressing </a:t>
              </a:r>
              <a:endParaRPr lang="zh-CN" altLang="en-US">
                <a:solidFill>
                  <a:srgbClr val="000000"/>
                </a:solidFill>
                <a:latin typeface="微软雅黑" panose="020B0503020204020204" charset="-122"/>
                <a:ea typeface="微软雅黑" panose="020B0503020204020204" charset="-122"/>
              </a:endParaRPr>
            </a:p>
          </p:txBody>
        </p:sp>
        <p:pic>
          <p:nvPicPr>
            <p:cNvPr id="43053" name="Group 2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054" name="组合 27"/>
          <p:cNvGrpSpPr/>
          <p:nvPr/>
        </p:nvGrpSpPr>
        <p:grpSpPr bwMode="auto">
          <a:xfrm>
            <a:off x="1836738" y="2628900"/>
            <a:ext cx="5389562" cy="3086100"/>
            <a:chOff x="0" y="0"/>
            <a:chExt cx="5799138" cy="3132477"/>
          </a:xfrm>
        </p:grpSpPr>
        <p:pic>
          <p:nvPicPr>
            <p:cNvPr id="43055" name="Picture 48" descr="C:\Users\jst2489\Desktop\DFM截图\1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2588" y="471828"/>
              <a:ext cx="56356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56" name="矩形 4"/>
            <p:cNvSpPr>
              <a:spLocks noChangeArrowheads="1"/>
            </p:cNvSpPr>
            <p:nvPr/>
          </p:nvSpPr>
          <p:spPr bwMode="auto">
            <a:xfrm>
              <a:off x="0" y="2341904"/>
              <a:ext cx="5799138" cy="790573"/>
            </a:xfrm>
            <a:prstGeom prst="rect">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3057" name="TextBox 56"/>
            <p:cNvSpPr txBox="1">
              <a:spLocks noChangeArrowheads="1"/>
            </p:cNvSpPr>
            <p:nvPr/>
          </p:nvSpPr>
          <p:spPr bwMode="auto">
            <a:xfrm>
              <a:off x="46038" y="2405403"/>
              <a:ext cx="5753100" cy="60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cs typeface="Arial" panose="020B0604020202020204" pitchFamily="34" charset="0"/>
                </a:rPr>
                <a:t>Trolley</a:t>
              </a:r>
              <a:r>
                <a:rPr lang="zh-CN" altLang="en-US" sz="1100">
                  <a:ea typeface="微软雅黑" panose="020B0503020204020204" charset="-122"/>
                </a:rPr>
                <a:t> </a:t>
              </a:r>
              <a:r>
                <a:rPr lang="en-US" altLang="zh-CN" sz="1100">
                  <a:cs typeface="Arial" panose="020B0604020202020204" pitchFamily="34" charset="0"/>
                </a:rPr>
                <a:t>external diameter: Φ20mm</a:t>
              </a:r>
              <a:endParaRPr lang="en-US" altLang="zh-CN" sz="1100">
                <a:cs typeface="Arial" panose="020B0604020202020204" pitchFamily="34" charset="0"/>
              </a:endParaRPr>
            </a:p>
            <a:p>
              <a:r>
                <a:rPr lang="en-US" altLang="zh-CN" sz="1100">
                  <a:cs typeface="Arial" panose="020B0604020202020204" pitchFamily="34" charset="0"/>
                </a:rPr>
                <a:t>1. Rolling CG long edge, turning rolls</a:t>
              </a:r>
              <a:r>
                <a:rPr lang="zh-CN" altLang="en-US" sz="1100">
                  <a:ea typeface="微软雅黑" panose="020B0503020204020204" charset="-122"/>
                </a:rPr>
                <a:t> </a:t>
              </a:r>
              <a:r>
                <a:rPr lang="en-US" altLang="zh-CN" sz="1100">
                  <a:cs typeface="Arial" panose="020B0604020202020204" pitchFamily="34" charset="0"/>
                </a:rPr>
                <a:t>higher than pallet CG claw: 3.6mm;</a:t>
              </a:r>
              <a:endParaRPr lang="en-US" altLang="zh-CN" sz="1100">
                <a:cs typeface="Arial" panose="020B0604020202020204" pitchFamily="34" charset="0"/>
              </a:endParaRPr>
            </a:p>
            <a:p>
              <a:r>
                <a:rPr lang="en-US" altLang="zh-CN" sz="1100">
                  <a:cs typeface="Arial" panose="020B0604020202020204" pitchFamily="34" charset="0"/>
                </a:rPr>
                <a:t>2. Rolling CG short edge, turning rolls</a:t>
              </a:r>
              <a:r>
                <a:rPr lang="zh-CN" altLang="en-US" sz="1100">
                  <a:ea typeface="微软雅黑" panose="020B0503020204020204" charset="-122"/>
                </a:rPr>
                <a:t> </a:t>
              </a:r>
              <a:r>
                <a:rPr lang="en-US" altLang="zh-CN" sz="1100">
                  <a:cs typeface="Arial" panose="020B0604020202020204" pitchFamily="34" charset="0"/>
                </a:rPr>
                <a:t>higher than pallet HSG rib: 3.6mm;</a:t>
              </a:r>
              <a:endParaRPr lang="en-US" altLang="zh-CN" sz="1100">
                <a:cs typeface="Arial" panose="020B0604020202020204" pitchFamily="34" charset="0"/>
              </a:endParaRPr>
            </a:p>
          </p:txBody>
        </p:sp>
        <p:sp>
          <p:nvSpPr>
            <p:cNvPr id="43058" name="矩形标注 1"/>
            <p:cNvSpPr>
              <a:spLocks noChangeArrowheads="1"/>
            </p:cNvSpPr>
            <p:nvPr/>
          </p:nvSpPr>
          <p:spPr bwMode="auto">
            <a:xfrm>
              <a:off x="2205233" y="508340"/>
              <a:ext cx="1733355" cy="1773302"/>
            </a:xfrm>
            <a:prstGeom prst="wedgeRectCallout">
              <a:avLst>
                <a:gd name="adj1" fmla="val 76097"/>
                <a:gd name="adj2" fmla="val 15259"/>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3059" name="TextBox 32783"/>
            <p:cNvSpPr txBox="1">
              <a:spLocks noChangeArrowheads="1"/>
            </p:cNvSpPr>
            <p:nvPr/>
          </p:nvSpPr>
          <p:spPr bwMode="auto">
            <a:xfrm>
              <a:off x="2199391" y="1092541"/>
              <a:ext cx="1973531" cy="13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5.2Kgf, 3 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20mm;</a:t>
              </a:r>
              <a:endParaRPr lang="en-US" altLang="zh-CN" sz="1000" b="1">
                <a:solidFill>
                  <a:srgbClr val="FF0000"/>
                </a:solidFill>
                <a:cs typeface="Arial" panose="020B0604020202020204" pitchFamily="34" charset="0"/>
              </a:endParaRPr>
            </a:p>
            <a:p>
              <a:r>
                <a:rPr lang="en-US" altLang="zh-CN" sz="1000" b="1">
                  <a:solidFill>
                    <a:srgbClr val="FF0000"/>
                  </a:solidFill>
                  <a:cs typeface="Arial" panose="020B0604020202020204" pitchFamily="34" charset="0"/>
                </a:rPr>
                <a:t>TPU thickness:2.5mm</a:t>
              </a:r>
              <a:r>
                <a:rPr lang="en-US" altLang="zh-CN" sz="1000">
                  <a:solidFill>
                    <a:srgbClr val="000000"/>
                  </a:solidFill>
                  <a:cs typeface="Arial" panose="020B0604020202020204" pitchFamily="34" charset="0"/>
                </a:rPr>
                <a:t>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a:p>
              <a:endParaRPr lang="zh-CN" altLang="en-US" sz="1200">
                <a:solidFill>
                  <a:srgbClr val="FF0000"/>
                </a:solidFill>
              </a:endParaRPr>
            </a:p>
          </p:txBody>
        </p:sp>
        <p:sp>
          <p:nvSpPr>
            <p:cNvPr id="43060" name="矩形标注 1"/>
            <p:cNvSpPr>
              <a:spLocks noChangeArrowheads="1"/>
            </p:cNvSpPr>
            <p:nvPr/>
          </p:nvSpPr>
          <p:spPr bwMode="auto">
            <a:xfrm>
              <a:off x="2922587" y="0"/>
              <a:ext cx="1016000" cy="328613"/>
            </a:xfrm>
            <a:prstGeom prst="wedgeRectCallout">
              <a:avLst>
                <a:gd name="adj1" fmla="val -133787"/>
                <a:gd name="adj2" fmla="val -49500"/>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3061" name="TextBox 112"/>
            <p:cNvSpPr txBox="1">
              <a:spLocks noChangeArrowheads="1"/>
            </p:cNvSpPr>
            <p:nvPr/>
          </p:nvSpPr>
          <p:spPr bwMode="auto">
            <a:xfrm>
              <a:off x="2993230" y="25104"/>
              <a:ext cx="1890712" cy="26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t>New Pallet</a:t>
              </a:r>
              <a:endParaRPr lang="zh-CN" altLang="en-US" sz="1100"/>
            </a:p>
          </p:txBody>
        </p:sp>
      </p:grpSp>
      <p:pic>
        <p:nvPicPr>
          <p:cNvPr id="43062" name="Picture 38" descr="C:\Users\jst2489\Desktop\DFM截图\6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8775" y="3200401"/>
            <a:ext cx="22479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63" name="TextBox 6"/>
          <p:cNvSpPr txBox="1">
            <a:spLocks noChangeArrowheads="1"/>
          </p:cNvSpPr>
          <p:nvPr/>
        </p:nvSpPr>
        <p:spPr bwMode="auto">
          <a:xfrm>
            <a:off x="8077200" y="7620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t>Roller Diameter 20mm</a:t>
            </a:r>
            <a:endParaRPr lang="zh-CN" altLang="en-US"/>
          </a:p>
        </p:txBody>
      </p:sp>
      <p:pic>
        <p:nvPicPr>
          <p:cNvPr id="56" name="picture 208"/>
          <p:cNvPicPr>
            <a:picLocks noChangeAspect="1"/>
          </p:cNvPicPr>
          <p:nvPr/>
        </p:nvPicPr>
        <p:blipFill>
          <a:blip r:embed="rId9"/>
          <a:stretch>
            <a:fillRect/>
          </a:stretch>
        </p:blipFill>
        <p:spPr>
          <a:xfrm>
            <a:off x="10818876" y="0"/>
            <a:ext cx="1373123" cy="50596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782050" y="1304926"/>
            <a:ext cx="77470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1" y="1003301"/>
            <a:ext cx="2695575" cy="157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7738" y="3760789"/>
            <a:ext cx="100965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9926" y="2854326"/>
            <a:ext cx="2640013"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矩形 49"/>
          <p:cNvSpPr>
            <a:spLocks noChangeArrowheads="1"/>
          </p:cNvSpPr>
          <p:nvPr/>
        </p:nvSpPr>
        <p:spPr bwMode="auto">
          <a:xfrm>
            <a:off x="5943601" y="1905001"/>
            <a:ext cx="396875" cy="461963"/>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4039" name="矩形 50"/>
          <p:cNvSpPr>
            <a:spLocks noChangeArrowheads="1"/>
          </p:cNvSpPr>
          <p:nvPr/>
        </p:nvSpPr>
        <p:spPr bwMode="auto">
          <a:xfrm>
            <a:off x="8704264" y="1295401"/>
            <a:ext cx="949325" cy="1038225"/>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4040" name="直接连接符 51"/>
          <p:cNvCxnSpPr>
            <a:cxnSpLocks noChangeShapeType="1"/>
            <a:stCxn id="44039" idx="1"/>
            <a:endCxn id="44038" idx="3"/>
          </p:cNvCxnSpPr>
          <p:nvPr/>
        </p:nvCxnSpPr>
        <p:spPr bwMode="auto">
          <a:xfrm flipH="1">
            <a:off x="6340475" y="1814513"/>
            <a:ext cx="2363788" cy="322262"/>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sp>
        <p:nvSpPr>
          <p:cNvPr id="44041" name="矩形 52"/>
          <p:cNvSpPr>
            <a:spLocks noChangeArrowheads="1"/>
          </p:cNvSpPr>
          <p:nvPr/>
        </p:nvSpPr>
        <p:spPr bwMode="auto">
          <a:xfrm>
            <a:off x="7250114" y="4008439"/>
            <a:ext cx="452437" cy="384175"/>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4042" name="矩形 53"/>
          <p:cNvSpPr>
            <a:spLocks noChangeArrowheads="1"/>
          </p:cNvSpPr>
          <p:nvPr/>
        </p:nvSpPr>
        <p:spPr bwMode="auto">
          <a:xfrm>
            <a:off x="8524876" y="3536950"/>
            <a:ext cx="1082675" cy="1104900"/>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4043" name="直接连接符 54"/>
          <p:cNvCxnSpPr>
            <a:cxnSpLocks noChangeShapeType="1"/>
            <a:stCxn id="44042" idx="1"/>
            <a:endCxn id="44041" idx="3"/>
          </p:cNvCxnSpPr>
          <p:nvPr/>
        </p:nvCxnSpPr>
        <p:spPr bwMode="auto">
          <a:xfrm flipH="1">
            <a:off x="7702551" y="4089400"/>
            <a:ext cx="822325" cy="109538"/>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cxnSp>
        <p:nvCxnSpPr>
          <p:cNvPr id="44044" name="直接连接符 11"/>
          <p:cNvCxnSpPr>
            <a:cxnSpLocks noChangeShapeType="1"/>
          </p:cNvCxnSpPr>
          <p:nvPr/>
        </p:nvCxnSpPr>
        <p:spPr bwMode="auto">
          <a:xfrm>
            <a:off x="9144000" y="1733550"/>
            <a:ext cx="533400"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4045" name="直接连接符 28"/>
          <p:cNvCxnSpPr>
            <a:cxnSpLocks noChangeShapeType="1"/>
          </p:cNvCxnSpPr>
          <p:nvPr/>
        </p:nvCxnSpPr>
        <p:spPr bwMode="auto">
          <a:xfrm flipV="1">
            <a:off x="9066214" y="1811339"/>
            <a:ext cx="623887" cy="3175"/>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4046" name="直接箭头连接符 17"/>
          <p:cNvCxnSpPr>
            <a:cxnSpLocks noChangeShapeType="1"/>
          </p:cNvCxnSpPr>
          <p:nvPr/>
        </p:nvCxnSpPr>
        <p:spPr bwMode="auto">
          <a:xfrm>
            <a:off x="9601200" y="1433514"/>
            <a:ext cx="0" cy="3000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47" name="直接箭头连接符 32"/>
          <p:cNvCxnSpPr>
            <a:cxnSpLocks noChangeShapeType="1"/>
          </p:cNvCxnSpPr>
          <p:nvPr/>
        </p:nvCxnSpPr>
        <p:spPr bwMode="auto">
          <a:xfrm rot="10800000">
            <a:off x="9601200" y="1804989"/>
            <a:ext cx="0" cy="3000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48" name="直接连接符 33"/>
          <p:cNvCxnSpPr>
            <a:cxnSpLocks noChangeShapeType="1"/>
          </p:cNvCxnSpPr>
          <p:nvPr/>
        </p:nvCxnSpPr>
        <p:spPr bwMode="auto">
          <a:xfrm>
            <a:off x="9282114" y="3892550"/>
            <a:ext cx="604837"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4049" name="直接连接符 34"/>
          <p:cNvCxnSpPr>
            <a:cxnSpLocks noChangeShapeType="1"/>
          </p:cNvCxnSpPr>
          <p:nvPr/>
        </p:nvCxnSpPr>
        <p:spPr bwMode="auto">
          <a:xfrm>
            <a:off x="9294814" y="3998913"/>
            <a:ext cx="592137"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4050" name="直接箭头连接符 35"/>
          <p:cNvCxnSpPr>
            <a:cxnSpLocks noChangeShapeType="1"/>
          </p:cNvCxnSpPr>
          <p:nvPr/>
        </p:nvCxnSpPr>
        <p:spPr bwMode="auto">
          <a:xfrm>
            <a:off x="9701213" y="3592514"/>
            <a:ext cx="0" cy="3000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51" name="直接箭头连接符 36"/>
          <p:cNvCxnSpPr>
            <a:cxnSpLocks noChangeShapeType="1"/>
          </p:cNvCxnSpPr>
          <p:nvPr/>
        </p:nvCxnSpPr>
        <p:spPr bwMode="auto">
          <a:xfrm rot="10800000">
            <a:off x="9701213" y="3998914"/>
            <a:ext cx="0" cy="3000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52" name="直接连接符 40"/>
          <p:cNvCxnSpPr>
            <a:cxnSpLocks noChangeShapeType="1"/>
          </p:cNvCxnSpPr>
          <p:nvPr/>
        </p:nvCxnSpPr>
        <p:spPr bwMode="auto">
          <a:xfrm>
            <a:off x="6096000" y="2198688"/>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53" name="直接连接符 41"/>
          <p:cNvCxnSpPr>
            <a:cxnSpLocks noChangeShapeType="1"/>
          </p:cNvCxnSpPr>
          <p:nvPr/>
        </p:nvCxnSpPr>
        <p:spPr bwMode="auto">
          <a:xfrm>
            <a:off x="7696200" y="2190750"/>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54" name="直接箭头连接符 42"/>
          <p:cNvCxnSpPr>
            <a:cxnSpLocks noChangeShapeType="1"/>
          </p:cNvCxnSpPr>
          <p:nvPr/>
        </p:nvCxnSpPr>
        <p:spPr bwMode="auto">
          <a:xfrm>
            <a:off x="6094414" y="2619375"/>
            <a:ext cx="1601787" cy="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44055" name="TextBox 24"/>
          <p:cNvSpPr txBox="1">
            <a:spLocks noChangeArrowheads="1"/>
          </p:cNvSpPr>
          <p:nvPr/>
        </p:nvSpPr>
        <p:spPr bwMode="auto">
          <a:xfrm>
            <a:off x="6562725" y="2574925"/>
            <a:ext cx="9906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135.9mm</a:t>
            </a:r>
            <a:endParaRPr lang="zh-CN" altLang="en-US" sz="1300">
              <a:solidFill>
                <a:srgbClr val="FF0000"/>
              </a:solidFill>
            </a:endParaRPr>
          </a:p>
        </p:txBody>
      </p:sp>
      <p:cxnSp>
        <p:nvCxnSpPr>
          <p:cNvPr id="44056" name="直接连接符 56"/>
          <p:cNvCxnSpPr>
            <a:cxnSpLocks noChangeShapeType="1"/>
          </p:cNvCxnSpPr>
          <p:nvPr/>
        </p:nvCxnSpPr>
        <p:spPr bwMode="auto">
          <a:xfrm>
            <a:off x="6591300" y="4256088"/>
            <a:ext cx="0" cy="481012"/>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57" name="直接连接符 57"/>
          <p:cNvCxnSpPr>
            <a:cxnSpLocks noChangeShapeType="1"/>
          </p:cNvCxnSpPr>
          <p:nvPr/>
        </p:nvCxnSpPr>
        <p:spPr bwMode="auto">
          <a:xfrm>
            <a:off x="7496175" y="4267200"/>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58" name="直接箭头连接符 58"/>
          <p:cNvCxnSpPr>
            <a:cxnSpLocks noChangeShapeType="1"/>
          </p:cNvCxnSpPr>
          <p:nvPr/>
        </p:nvCxnSpPr>
        <p:spPr bwMode="auto">
          <a:xfrm>
            <a:off x="6591301" y="4732338"/>
            <a:ext cx="904875" cy="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44059" name="TextBox 24"/>
          <p:cNvSpPr txBox="1">
            <a:spLocks noChangeArrowheads="1"/>
          </p:cNvSpPr>
          <p:nvPr/>
        </p:nvSpPr>
        <p:spPr bwMode="auto">
          <a:xfrm>
            <a:off x="6562725" y="4737100"/>
            <a:ext cx="100488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64.68mm</a:t>
            </a:r>
            <a:endParaRPr lang="zh-CN" altLang="en-US" sz="1300">
              <a:solidFill>
                <a:srgbClr val="FF0000"/>
              </a:solidFill>
            </a:endParaRPr>
          </a:p>
        </p:txBody>
      </p:sp>
      <p:cxnSp>
        <p:nvCxnSpPr>
          <p:cNvPr id="44060" name="直接连接符 61"/>
          <p:cNvCxnSpPr>
            <a:cxnSpLocks noChangeShapeType="1"/>
          </p:cNvCxnSpPr>
          <p:nvPr/>
        </p:nvCxnSpPr>
        <p:spPr bwMode="auto">
          <a:xfrm>
            <a:off x="9129713" y="1905001"/>
            <a:ext cx="4762"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61" name="直接连接符 62"/>
          <p:cNvCxnSpPr>
            <a:cxnSpLocks noChangeShapeType="1"/>
          </p:cNvCxnSpPr>
          <p:nvPr/>
        </p:nvCxnSpPr>
        <p:spPr bwMode="auto">
          <a:xfrm>
            <a:off x="9177338" y="1924051"/>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62" name="直接箭头连接符 17"/>
          <p:cNvCxnSpPr>
            <a:cxnSpLocks noChangeShapeType="1"/>
          </p:cNvCxnSpPr>
          <p:nvPr/>
        </p:nvCxnSpPr>
        <p:spPr bwMode="auto">
          <a:xfrm>
            <a:off x="8899525" y="2478088"/>
            <a:ext cx="230188"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63" name="直接箭头连接符 17"/>
          <p:cNvCxnSpPr>
            <a:cxnSpLocks noChangeShapeType="1"/>
          </p:cNvCxnSpPr>
          <p:nvPr/>
        </p:nvCxnSpPr>
        <p:spPr bwMode="auto">
          <a:xfrm flipH="1">
            <a:off x="9177338" y="2478088"/>
            <a:ext cx="277812"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4064" name="TextBox 24"/>
          <p:cNvSpPr txBox="1">
            <a:spLocks noChangeArrowheads="1"/>
          </p:cNvSpPr>
          <p:nvPr/>
        </p:nvSpPr>
        <p:spPr bwMode="auto">
          <a:xfrm>
            <a:off x="9234489" y="2251076"/>
            <a:ext cx="7762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1.3mm</a:t>
            </a:r>
            <a:endParaRPr lang="zh-CN" altLang="en-US" sz="1300">
              <a:solidFill>
                <a:srgbClr val="FF0000"/>
              </a:solidFill>
            </a:endParaRPr>
          </a:p>
        </p:txBody>
      </p:sp>
      <p:cxnSp>
        <p:nvCxnSpPr>
          <p:cNvPr id="44065" name="直接连接符 66"/>
          <p:cNvCxnSpPr>
            <a:cxnSpLocks noChangeShapeType="1"/>
          </p:cNvCxnSpPr>
          <p:nvPr/>
        </p:nvCxnSpPr>
        <p:spPr bwMode="auto">
          <a:xfrm>
            <a:off x="9069388" y="4160839"/>
            <a:ext cx="4762"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66" name="直接连接符 67"/>
          <p:cNvCxnSpPr>
            <a:cxnSpLocks noChangeShapeType="1"/>
          </p:cNvCxnSpPr>
          <p:nvPr/>
        </p:nvCxnSpPr>
        <p:spPr bwMode="auto">
          <a:xfrm>
            <a:off x="9117013" y="4179889"/>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4067" name="直接箭头连接符 17"/>
          <p:cNvCxnSpPr>
            <a:cxnSpLocks noChangeShapeType="1"/>
          </p:cNvCxnSpPr>
          <p:nvPr/>
        </p:nvCxnSpPr>
        <p:spPr bwMode="auto">
          <a:xfrm>
            <a:off x="8839200" y="4733925"/>
            <a:ext cx="230188"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4068" name="直接箭头连接符 17"/>
          <p:cNvCxnSpPr>
            <a:cxnSpLocks noChangeShapeType="1"/>
          </p:cNvCxnSpPr>
          <p:nvPr/>
        </p:nvCxnSpPr>
        <p:spPr bwMode="auto">
          <a:xfrm flipH="1">
            <a:off x="9117013" y="4733925"/>
            <a:ext cx="277812"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4069" name="TextBox 24"/>
          <p:cNvSpPr txBox="1">
            <a:spLocks noChangeArrowheads="1"/>
          </p:cNvSpPr>
          <p:nvPr/>
        </p:nvSpPr>
        <p:spPr bwMode="auto">
          <a:xfrm>
            <a:off x="9191625" y="4495801"/>
            <a:ext cx="7762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1.3mm</a:t>
            </a:r>
            <a:endParaRPr lang="zh-CN" altLang="en-US" sz="1300">
              <a:solidFill>
                <a:srgbClr val="FF0000"/>
              </a:solidFill>
            </a:endParaRPr>
          </a:p>
        </p:txBody>
      </p:sp>
      <p:pic>
        <p:nvPicPr>
          <p:cNvPr id="44070"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800" y="1022350"/>
            <a:ext cx="2870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1" name="TextBox 24"/>
          <p:cNvSpPr txBox="1">
            <a:spLocks noChangeArrowheads="1"/>
          </p:cNvSpPr>
          <p:nvPr/>
        </p:nvSpPr>
        <p:spPr bwMode="auto">
          <a:xfrm>
            <a:off x="9601200" y="1420814"/>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solidFill>
                  <a:srgbClr val="FF0000"/>
                </a:solidFill>
              </a:rPr>
              <a:t>3.4mm</a:t>
            </a:r>
            <a:endParaRPr lang="zh-CN" altLang="en-US" sz="1200">
              <a:solidFill>
                <a:srgbClr val="FF0000"/>
              </a:solidFill>
            </a:endParaRPr>
          </a:p>
        </p:txBody>
      </p:sp>
      <p:sp>
        <p:nvSpPr>
          <p:cNvPr id="44072" name="TextBox 40"/>
          <p:cNvSpPr txBox="1">
            <a:spLocks noChangeArrowheads="1"/>
          </p:cNvSpPr>
          <p:nvPr/>
        </p:nvSpPr>
        <p:spPr bwMode="auto">
          <a:xfrm>
            <a:off x="9758363" y="3608389"/>
            <a:ext cx="754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solidFill>
                  <a:srgbClr val="FF0000"/>
                </a:solidFill>
              </a:rPr>
              <a:t>3.4mm</a:t>
            </a:r>
            <a:endParaRPr lang="zh-CN" altLang="en-US" sz="1200">
              <a:solidFill>
                <a:srgbClr val="FF0000"/>
              </a:solidFill>
            </a:endParaRPr>
          </a:p>
        </p:txBody>
      </p:sp>
      <p:grpSp>
        <p:nvGrpSpPr>
          <p:cNvPr id="44073" name="组合 23"/>
          <p:cNvGrpSpPr/>
          <p:nvPr/>
        </p:nvGrpSpPr>
        <p:grpSpPr bwMode="auto">
          <a:xfrm>
            <a:off x="1600200" y="76200"/>
            <a:ext cx="7467600" cy="685800"/>
            <a:chOff x="0" y="0"/>
            <a:chExt cx="7467482" cy="685800"/>
          </a:xfrm>
        </p:grpSpPr>
        <p:sp>
          <p:nvSpPr>
            <p:cNvPr id="44074"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D20 CG Pressing </a:t>
              </a:r>
              <a:endParaRPr lang="zh-CN" altLang="en-US">
                <a:solidFill>
                  <a:srgbClr val="000000"/>
                </a:solidFill>
                <a:latin typeface="微软雅黑" panose="020B0503020204020204" charset="-122"/>
                <a:ea typeface="微软雅黑" panose="020B0503020204020204" charset="-122"/>
              </a:endParaRPr>
            </a:p>
          </p:txBody>
        </p:sp>
        <p:pic>
          <p:nvPicPr>
            <p:cNvPr id="44075" name="Group 2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76" name="组合 27"/>
          <p:cNvGrpSpPr/>
          <p:nvPr/>
        </p:nvGrpSpPr>
        <p:grpSpPr bwMode="auto">
          <a:xfrm>
            <a:off x="1836738" y="2628900"/>
            <a:ext cx="5389562" cy="3467100"/>
            <a:chOff x="0" y="0"/>
            <a:chExt cx="5799138" cy="3519131"/>
          </a:xfrm>
        </p:grpSpPr>
        <p:pic>
          <p:nvPicPr>
            <p:cNvPr id="44077" name="Picture 48" descr="C:\Users\jst2489\Desktop\DFM截图\1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2588" y="471828"/>
              <a:ext cx="563562"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8" name="矩形 4"/>
            <p:cNvSpPr>
              <a:spLocks noChangeArrowheads="1"/>
            </p:cNvSpPr>
            <p:nvPr/>
          </p:nvSpPr>
          <p:spPr bwMode="auto">
            <a:xfrm>
              <a:off x="0" y="2728559"/>
              <a:ext cx="5799138" cy="790572"/>
            </a:xfrm>
            <a:prstGeom prst="rect">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4079" name="TextBox 56"/>
            <p:cNvSpPr txBox="1">
              <a:spLocks noChangeArrowheads="1"/>
            </p:cNvSpPr>
            <p:nvPr/>
          </p:nvSpPr>
          <p:spPr bwMode="auto">
            <a:xfrm>
              <a:off x="46038" y="2792053"/>
              <a:ext cx="5753100" cy="60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cs typeface="Arial" panose="020B0604020202020204" pitchFamily="34" charset="0"/>
                </a:rPr>
                <a:t>Trolley</a:t>
              </a:r>
              <a:r>
                <a:rPr lang="zh-CN" altLang="en-US" sz="1100">
                  <a:ea typeface="微软雅黑" panose="020B0503020204020204" charset="-122"/>
                </a:rPr>
                <a:t> </a:t>
              </a:r>
              <a:r>
                <a:rPr lang="en-US" altLang="zh-CN" sz="1100">
                  <a:cs typeface="Arial" panose="020B0604020202020204" pitchFamily="34" charset="0"/>
                </a:rPr>
                <a:t>external diameter: Φ20mm</a:t>
              </a:r>
              <a:endParaRPr lang="en-US" altLang="zh-CN" sz="1100">
                <a:cs typeface="Arial" panose="020B0604020202020204" pitchFamily="34" charset="0"/>
              </a:endParaRPr>
            </a:p>
            <a:p>
              <a:r>
                <a:rPr lang="en-US" altLang="zh-CN" sz="1100">
                  <a:cs typeface="Arial" panose="020B0604020202020204" pitchFamily="34" charset="0"/>
                </a:rPr>
                <a:t>1. Rolling CG long edge, turning rolls</a:t>
              </a:r>
              <a:r>
                <a:rPr lang="zh-CN" altLang="en-US" sz="1100">
                  <a:ea typeface="微软雅黑" panose="020B0503020204020204" charset="-122"/>
                </a:rPr>
                <a:t> </a:t>
              </a:r>
              <a:r>
                <a:rPr lang="en-US" altLang="zh-CN" sz="1100">
                  <a:cs typeface="Arial" panose="020B0604020202020204" pitchFamily="34" charset="0"/>
                </a:rPr>
                <a:t>higher than pallet CG claw: 3.4mm;</a:t>
              </a:r>
              <a:endParaRPr lang="en-US" altLang="zh-CN" sz="1100">
                <a:cs typeface="Arial" panose="020B0604020202020204" pitchFamily="34" charset="0"/>
              </a:endParaRPr>
            </a:p>
            <a:p>
              <a:r>
                <a:rPr lang="en-US" altLang="zh-CN" sz="1100">
                  <a:cs typeface="Arial" panose="020B0604020202020204" pitchFamily="34" charset="0"/>
                </a:rPr>
                <a:t>2. Rolling CG short edge, turning rolls</a:t>
              </a:r>
              <a:r>
                <a:rPr lang="zh-CN" altLang="en-US" sz="1100">
                  <a:ea typeface="微软雅黑" panose="020B0503020204020204" charset="-122"/>
                </a:rPr>
                <a:t> </a:t>
              </a:r>
              <a:r>
                <a:rPr lang="en-US" altLang="zh-CN" sz="1100">
                  <a:cs typeface="Arial" panose="020B0604020202020204" pitchFamily="34" charset="0"/>
                </a:rPr>
                <a:t>higher than pallet HSG rib: 3.4mm;</a:t>
              </a:r>
              <a:endParaRPr lang="en-US" altLang="zh-CN" sz="1100">
                <a:cs typeface="Arial" panose="020B0604020202020204" pitchFamily="34" charset="0"/>
              </a:endParaRPr>
            </a:p>
          </p:txBody>
        </p:sp>
        <p:sp>
          <p:nvSpPr>
            <p:cNvPr id="44080" name="矩形标注 1"/>
            <p:cNvSpPr>
              <a:spLocks noChangeArrowheads="1"/>
            </p:cNvSpPr>
            <p:nvPr/>
          </p:nvSpPr>
          <p:spPr bwMode="auto">
            <a:xfrm>
              <a:off x="2205232" y="508340"/>
              <a:ext cx="1712719" cy="1773301"/>
            </a:xfrm>
            <a:prstGeom prst="wedgeRectCallout">
              <a:avLst>
                <a:gd name="adj1" fmla="val 87972"/>
                <a:gd name="adj2" fmla="val 10898"/>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4081" name="TextBox 32783"/>
            <p:cNvSpPr txBox="1">
              <a:spLocks noChangeArrowheads="1"/>
            </p:cNvSpPr>
            <p:nvPr/>
          </p:nvSpPr>
          <p:spPr bwMode="auto">
            <a:xfrm>
              <a:off x="2199391" y="1092541"/>
              <a:ext cx="1973531" cy="13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5.0Kgf, 4cycles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20mm;</a:t>
              </a:r>
              <a:endParaRPr lang="en-US" altLang="zh-CN" sz="1000" b="1">
                <a:solidFill>
                  <a:srgbClr val="FF0000"/>
                </a:solidFill>
                <a:cs typeface="Arial" panose="020B0604020202020204" pitchFamily="34" charset="0"/>
              </a:endParaRPr>
            </a:p>
            <a:p>
              <a:r>
                <a:rPr lang="en-US" altLang="zh-CN" sz="1000" b="1">
                  <a:cs typeface="Arial" panose="020B0604020202020204" pitchFamily="34" charset="0"/>
                </a:rPr>
                <a:t>TPU thickness:2.5mm</a:t>
              </a:r>
              <a:r>
                <a:rPr lang="en-US" altLang="zh-CN" sz="1000">
                  <a:cs typeface="Arial" panose="020B0604020202020204" pitchFamily="34" charset="0"/>
                </a:rPr>
                <a:t> </a:t>
              </a:r>
              <a:endParaRPr lang="en-US" altLang="zh-CN" sz="1000">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a:p>
              <a:endParaRPr lang="zh-CN" altLang="en-US" sz="1200">
                <a:solidFill>
                  <a:srgbClr val="FF0000"/>
                </a:solidFill>
              </a:endParaRPr>
            </a:p>
          </p:txBody>
        </p:sp>
        <p:sp>
          <p:nvSpPr>
            <p:cNvPr id="44082" name="矩形标注 1"/>
            <p:cNvSpPr>
              <a:spLocks noChangeArrowheads="1"/>
            </p:cNvSpPr>
            <p:nvPr/>
          </p:nvSpPr>
          <p:spPr bwMode="auto">
            <a:xfrm>
              <a:off x="2922587" y="0"/>
              <a:ext cx="1016000" cy="328613"/>
            </a:xfrm>
            <a:prstGeom prst="wedgeRectCallout">
              <a:avLst>
                <a:gd name="adj1" fmla="val -129750"/>
                <a:gd name="adj2" fmla="val -84806"/>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4083" name="TextBox 112"/>
            <p:cNvSpPr txBox="1">
              <a:spLocks noChangeArrowheads="1"/>
            </p:cNvSpPr>
            <p:nvPr/>
          </p:nvSpPr>
          <p:spPr bwMode="auto">
            <a:xfrm>
              <a:off x="2993230" y="25104"/>
              <a:ext cx="1890712" cy="26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t>New Pallet</a:t>
              </a:r>
              <a:endParaRPr lang="zh-CN" altLang="en-US" sz="1100"/>
            </a:p>
          </p:txBody>
        </p:sp>
      </p:grpSp>
      <p:sp>
        <p:nvSpPr>
          <p:cNvPr id="44084" name="TextBox 6"/>
          <p:cNvSpPr txBox="1">
            <a:spLocks noChangeArrowheads="1"/>
          </p:cNvSpPr>
          <p:nvPr/>
        </p:nvSpPr>
        <p:spPr bwMode="auto">
          <a:xfrm>
            <a:off x="8077200" y="7620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t>Roller Diameter 20mm</a:t>
            </a:r>
            <a:endParaRPr lang="zh-CN" altLang="en-US"/>
          </a:p>
        </p:txBody>
      </p:sp>
      <p:pic>
        <p:nvPicPr>
          <p:cNvPr id="44085" name="Picture 38" descr="C:\Users\jst2489\Desktop\DFM截图\6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8775" y="3200401"/>
            <a:ext cx="22479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208"/>
          <p:cNvPicPr>
            <a:picLocks noChangeAspect="1"/>
          </p:cNvPicPr>
          <p:nvPr/>
        </p:nvPicPr>
        <p:blipFill>
          <a:blip r:embed="rId9"/>
          <a:stretch>
            <a:fillRect/>
          </a:stretch>
        </p:blipFill>
        <p:spPr>
          <a:xfrm>
            <a:off x="10818876" y="0"/>
            <a:ext cx="1373123" cy="50596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组合 1"/>
          <p:cNvGrpSpPr/>
          <p:nvPr/>
        </p:nvGrpSpPr>
        <p:grpSpPr bwMode="auto">
          <a:xfrm>
            <a:off x="5856288" y="1276351"/>
            <a:ext cx="4341812" cy="3897313"/>
            <a:chOff x="0" y="0"/>
            <a:chExt cx="4341812" cy="3897313"/>
          </a:xfrm>
        </p:grpSpPr>
        <p:pic>
          <p:nvPicPr>
            <p:cNvPr id="45059" name="图片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82862" y="207963"/>
              <a:ext cx="785813"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16162"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1912" y="2381250"/>
              <a:ext cx="919163"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 y="1878013"/>
              <a:ext cx="24669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矩形 41"/>
            <p:cNvSpPr>
              <a:spLocks noChangeArrowheads="1"/>
            </p:cNvSpPr>
            <p:nvPr/>
          </p:nvSpPr>
          <p:spPr bwMode="auto">
            <a:xfrm>
              <a:off x="1617662" y="825500"/>
              <a:ext cx="317500" cy="374650"/>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5064" name="矩形 42"/>
            <p:cNvSpPr>
              <a:spLocks noChangeArrowheads="1"/>
            </p:cNvSpPr>
            <p:nvPr/>
          </p:nvSpPr>
          <p:spPr bwMode="auto">
            <a:xfrm>
              <a:off x="2552700" y="171450"/>
              <a:ext cx="836612" cy="908050"/>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5065" name="直接连接符 43"/>
            <p:cNvCxnSpPr>
              <a:cxnSpLocks noChangeShapeType="1"/>
              <a:stCxn id="45064" idx="1"/>
              <a:endCxn id="45063" idx="3"/>
            </p:cNvCxnSpPr>
            <p:nvPr/>
          </p:nvCxnSpPr>
          <p:spPr bwMode="auto">
            <a:xfrm flipH="1">
              <a:off x="1935162" y="625475"/>
              <a:ext cx="617538" cy="387350"/>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sp>
          <p:nvSpPr>
            <p:cNvPr id="45066" name="矩形 44"/>
            <p:cNvSpPr>
              <a:spLocks noChangeArrowheads="1"/>
            </p:cNvSpPr>
            <p:nvPr/>
          </p:nvSpPr>
          <p:spPr bwMode="auto">
            <a:xfrm>
              <a:off x="1385887" y="2830513"/>
              <a:ext cx="363538" cy="336550"/>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5067" name="矩形 45"/>
            <p:cNvSpPr>
              <a:spLocks noChangeArrowheads="1"/>
            </p:cNvSpPr>
            <p:nvPr/>
          </p:nvSpPr>
          <p:spPr bwMode="auto">
            <a:xfrm>
              <a:off x="2570162" y="2366963"/>
              <a:ext cx="941388" cy="1081087"/>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cxnSp>
          <p:nvCxnSpPr>
            <p:cNvPr id="45068" name="直接连接符 46"/>
            <p:cNvCxnSpPr>
              <a:cxnSpLocks noChangeShapeType="1"/>
              <a:stCxn id="45067" idx="1"/>
              <a:endCxn id="45066" idx="3"/>
            </p:cNvCxnSpPr>
            <p:nvPr/>
          </p:nvCxnSpPr>
          <p:spPr bwMode="auto">
            <a:xfrm flipH="1">
              <a:off x="1749425" y="2906713"/>
              <a:ext cx="820737" cy="92075"/>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cxnSp>
          <p:nvCxnSpPr>
            <p:cNvPr id="45069" name="直接连接符 11"/>
            <p:cNvCxnSpPr>
              <a:cxnSpLocks noChangeShapeType="1"/>
            </p:cNvCxnSpPr>
            <p:nvPr/>
          </p:nvCxnSpPr>
          <p:spPr bwMode="auto">
            <a:xfrm>
              <a:off x="3082925" y="449263"/>
              <a:ext cx="428625"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5070" name="直接连接符 28"/>
            <p:cNvCxnSpPr>
              <a:cxnSpLocks noChangeShapeType="1"/>
            </p:cNvCxnSpPr>
            <p:nvPr/>
          </p:nvCxnSpPr>
          <p:spPr bwMode="auto">
            <a:xfrm>
              <a:off x="3148012" y="608013"/>
              <a:ext cx="373063"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5071" name="直接箭头连接符 17"/>
            <p:cNvCxnSpPr>
              <a:cxnSpLocks noChangeShapeType="1"/>
            </p:cNvCxnSpPr>
            <p:nvPr/>
          </p:nvCxnSpPr>
          <p:spPr bwMode="auto">
            <a:xfrm>
              <a:off x="3457575" y="188913"/>
              <a:ext cx="0" cy="263525"/>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5072" name="直接箭头连接符 32"/>
            <p:cNvCxnSpPr>
              <a:cxnSpLocks noChangeShapeType="1"/>
            </p:cNvCxnSpPr>
            <p:nvPr/>
          </p:nvCxnSpPr>
          <p:spPr bwMode="auto">
            <a:xfrm rot="10800000">
              <a:off x="3457575" y="604838"/>
              <a:ext cx="0" cy="2619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5073" name="直接连接符 33"/>
            <p:cNvCxnSpPr>
              <a:cxnSpLocks noChangeShapeType="1"/>
            </p:cNvCxnSpPr>
            <p:nvPr/>
          </p:nvCxnSpPr>
          <p:spPr bwMode="auto">
            <a:xfrm>
              <a:off x="3298825" y="2528888"/>
              <a:ext cx="485775"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5074" name="直接连接符 34"/>
            <p:cNvCxnSpPr>
              <a:cxnSpLocks noChangeShapeType="1"/>
            </p:cNvCxnSpPr>
            <p:nvPr/>
          </p:nvCxnSpPr>
          <p:spPr bwMode="auto">
            <a:xfrm>
              <a:off x="3317875" y="2805113"/>
              <a:ext cx="476250" cy="0"/>
            </a:xfrm>
            <a:prstGeom prst="line">
              <a:avLst/>
            </a:prstGeom>
            <a:noFill/>
            <a:ln w="19050" cmpd="sng">
              <a:solidFill>
                <a:srgbClr val="FF0000"/>
              </a:solidFill>
              <a:round/>
            </a:ln>
            <a:extLst>
              <a:ext uri="{909E8E84-426E-40DD-AFC4-6F175D3DCCD1}">
                <a14:hiddenFill xmlns:a14="http://schemas.microsoft.com/office/drawing/2010/main">
                  <a:noFill/>
                </a14:hiddenFill>
              </a:ext>
            </a:extLst>
          </p:spPr>
        </p:cxnSp>
        <p:cxnSp>
          <p:nvCxnSpPr>
            <p:cNvPr id="45075" name="直接箭头连接符 35"/>
            <p:cNvCxnSpPr>
              <a:cxnSpLocks noChangeShapeType="1"/>
            </p:cNvCxnSpPr>
            <p:nvPr/>
          </p:nvCxnSpPr>
          <p:spPr bwMode="auto">
            <a:xfrm>
              <a:off x="3716337" y="2266950"/>
              <a:ext cx="0" cy="261938"/>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5076" name="直接箭头连接符 36"/>
            <p:cNvCxnSpPr>
              <a:cxnSpLocks noChangeShapeType="1"/>
            </p:cNvCxnSpPr>
            <p:nvPr/>
          </p:nvCxnSpPr>
          <p:spPr bwMode="auto">
            <a:xfrm rot="10800000">
              <a:off x="3725862" y="2805113"/>
              <a:ext cx="0" cy="261937"/>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5077" name="TextBox 24"/>
            <p:cNvSpPr txBox="1">
              <a:spLocks noChangeArrowheads="1"/>
            </p:cNvSpPr>
            <p:nvPr/>
          </p:nvSpPr>
          <p:spPr bwMode="auto">
            <a:xfrm>
              <a:off x="3459162" y="369888"/>
              <a:ext cx="7350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solidFill>
                    <a:srgbClr val="FF0000"/>
                  </a:solidFill>
                </a:rPr>
                <a:t>7.6mm</a:t>
              </a:r>
              <a:endParaRPr lang="zh-CN" altLang="en-US" sz="1200">
                <a:solidFill>
                  <a:srgbClr val="FF0000"/>
                </a:solidFill>
              </a:endParaRPr>
            </a:p>
          </p:txBody>
        </p:sp>
        <p:sp>
          <p:nvSpPr>
            <p:cNvPr id="45078" name="TextBox 40"/>
            <p:cNvSpPr txBox="1">
              <a:spLocks noChangeArrowheads="1"/>
            </p:cNvSpPr>
            <p:nvPr/>
          </p:nvSpPr>
          <p:spPr bwMode="auto">
            <a:xfrm>
              <a:off x="3516312" y="2533650"/>
              <a:ext cx="825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solidFill>
                    <a:srgbClr val="FF0000"/>
                  </a:solidFill>
                </a:rPr>
                <a:t>8.2mm</a:t>
              </a:r>
              <a:endParaRPr lang="zh-CN" altLang="en-US" sz="1200">
                <a:solidFill>
                  <a:srgbClr val="FF0000"/>
                </a:solidFill>
              </a:endParaRPr>
            </a:p>
          </p:txBody>
        </p:sp>
        <p:cxnSp>
          <p:nvCxnSpPr>
            <p:cNvPr id="45079" name="直接连接符 38"/>
            <p:cNvCxnSpPr>
              <a:cxnSpLocks noChangeShapeType="1"/>
            </p:cNvCxnSpPr>
            <p:nvPr/>
          </p:nvCxnSpPr>
          <p:spPr bwMode="auto">
            <a:xfrm>
              <a:off x="392112" y="1112838"/>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80" name="直接连接符 39"/>
            <p:cNvCxnSpPr>
              <a:cxnSpLocks noChangeShapeType="1"/>
            </p:cNvCxnSpPr>
            <p:nvPr/>
          </p:nvCxnSpPr>
          <p:spPr bwMode="auto">
            <a:xfrm>
              <a:off x="1801812" y="1095375"/>
              <a:ext cx="0" cy="457200"/>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81" name="直接箭头连接符 40"/>
            <p:cNvCxnSpPr>
              <a:cxnSpLocks noChangeShapeType="1"/>
            </p:cNvCxnSpPr>
            <p:nvPr/>
          </p:nvCxnSpPr>
          <p:spPr bwMode="auto">
            <a:xfrm>
              <a:off x="392112" y="1495425"/>
              <a:ext cx="1400175" cy="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45082" name="TextBox 24"/>
            <p:cNvSpPr txBox="1">
              <a:spLocks noChangeArrowheads="1"/>
            </p:cNvSpPr>
            <p:nvPr/>
          </p:nvSpPr>
          <p:spPr bwMode="auto">
            <a:xfrm>
              <a:off x="735012" y="1489075"/>
              <a:ext cx="9906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141.1mm</a:t>
              </a:r>
              <a:endParaRPr lang="zh-CN" altLang="en-US" sz="1300">
                <a:solidFill>
                  <a:srgbClr val="FF0000"/>
                </a:solidFill>
              </a:endParaRPr>
            </a:p>
          </p:txBody>
        </p:sp>
        <p:cxnSp>
          <p:nvCxnSpPr>
            <p:cNvPr id="45083" name="直接连接符 48"/>
            <p:cNvCxnSpPr>
              <a:cxnSpLocks noChangeShapeType="1"/>
            </p:cNvCxnSpPr>
            <p:nvPr/>
          </p:nvCxnSpPr>
          <p:spPr bwMode="auto">
            <a:xfrm>
              <a:off x="2944812" y="682625"/>
              <a:ext cx="4763"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84" name="直接连接符 49"/>
            <p:cNvCxnSpPr>
              <a:cxnSpLocks noChangeShapeType="1"/>
            </p:cNvCxnSpPr>
            <p:nvPr/>
          </p:nvCxnSpPr>
          <p:spPr bwMode="auto">
            <a:xfrm>
              <a:off x="2992437" y="701675"/>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85" name="直接箭头连接符 17"/>
            <p:cNvCxnSpPr>
              <a:cxnSpLocks noChangeShapeType="1"/>
            </p:cNvCxnSpPr>
            <p:nvPr/>
          </p:nvCxnSpPr>
          <p:spPr bwMode="auto">
            <a:xfrm>
              <a:off x="2714625" y="1255713"/>
              <a:ext cx="230187"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5086" name="直接箭头连接符 17"/>
            <p:cNvCxnSpPr>
              <a:cxnSpLocks noChangeShapeType="1"/>
            </p:cNvCxnSpPr>
            <p:nvPr/>
          </p:nvCxnSpPr>
          <p:spPr bwMode="auto">
            <a:xfrm flipH="1">
              <a:off x="2992437" y="1255713"/>
              <a:ext cx="277813"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5087" name="TextBox 24"/>
            <p:cNvSpPr txBox="1">
              <a:spLocks noChangeArrowheads="1"/>
            </p:cNvSpPr>
            <p:nvPr/>
          </p:nvSpPr>
          <p:spPr bwMode="auto">
            <a:xfrm>
              <a:off x="2968625" y="1068388"/>
              <a:ext cx="7762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1.2mm</a:t>
              </a:r>
              <a:endParaRPr lang="zh-CN" altLang="en-US" sz="1300">
                <a:solidFill>
                  <a:srgbClr val="FF0000"/>
                </a:solidFill>
              </a:endParaRPr>
            </a:p>
          </p:txBody>
        </p:sp>
        <p:cxnSp>
          <p:nvCxnSpPr>
            <p:cNvPr id="45088" name="直接连接符 53"/>
            <p:cNvCxnSpPr>
              <a:cxnSpLocks noChangeShapeType="1"/>
            </p:cNvCxnSpPr>
            <p:nvPr/>
          </p:nvCxnSpPr>
          <p:spPr bwMode="auto">
            <a:xfrm>
              <a:off x="801687" y="3132138"/>
              <a:ext cx="0" cy="481012"/>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89" name="直接连接符 54"/>
            <p:cNvCxnSpPr>
              <a:cxnSpLocks noChangeShapeType="1"/>
            </p:cNvCxnSpPr>
            <p:nvPr/>
          </p:nvCxnSpPr>
          <p:spPr bwMode="auto">
            <a:xfrm>
              <a:off x="1687512" y="3143250"/>
              <a:ext cx="0" cy="484188"/>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90" name="直接箭头连接符 55"/>
            <p:cNvCxnSpPr>
              <a:cxnSpLocks noChangeShapeType="1"/>
            </p:cNvCxnSpPr>
            <p:nvPr/>
          </p:nvCxnSpPr>
          <p:spPr bwMode="auto">
            <a:xfrm>
              <a:off x="801687" y="3600450"/>
              <a:ext cx="885825" cy="12700"/>
            </a:xfrm>
            <a:prstGeom prst="straightConnector1">
              <a:avLst/>
            </a:prstGeom>
            <a:noFill/>
            <a:ln w="15240" cmpd="sng">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45091" name="TextBox 24"/>
            <p:cNvSpPr txBox="1">
              <a:spLocks noChangeArrowheads="1"/>
            </p:cNvSpPr>
            <p:nvPr/>
          </p:nvSpPr>
          <p:spPr bwMode="auto">
            <a:xfrm>
              <a:off x="773112" y="3605213"/>
              <a:ext cx="100488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68.5mm</a:t>
              </a:r>
              <a:endParaRPr lang="zh-CN" altLang="en-US" sz="1300">
                <a:solidFill>
                  <a:srgbClr val="FF0000"/>
                </a:solidFill>
              </a:endParaRPr>
            </a:p>
          </p:txBody>
        </p:sp>
        <p:cxnSp>
          <p:nvCxnSpPr>
            <p:cNvPr id="45092" name="直接连接符 57"/>
            <p:cNvCxnSpPr>
              <a:cxnSpLocks noChangeShapeType="1"/>
            </p:cNvCxnSpPr>
            <p:nvPr/>
          </p:nvCxnSpPr>
          <p:spPr bwMode="auto">
            <a:xfrm>
              <a:off x="3117850" y="2990850"/>
              <a:ext cx="4762" cy="69532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93" name="直接连接符 58"/>
            <p:cNvCxnSpPr>
              <a:cxnSpLocks noChangeShapeType="1"/>
            </p:cNvCxnSpPr>
            <p:nvPr/>
          </p:nvCxnSpPr>
          <p:spPr bwMode="auto">
            <a:xfrm>
              <a:off x="3184525" y="3009900"/>
              <a:ext cx="0" cy="676275"/>
            </a:xfrm>
            <a:prstGeom prst="line">
              <a:avLst/>
            </a:prstGeom>
            <a:noFill/>
            <a:ln w="15240" cmpd="sng">
              <a:solidFill>
                <a:srgbClr val="FF0000"/>
              </a:solidFill>
              <a:round/>
            </a:ln>
            <a:extLst>
              <a:ext uri="{909E8E84-426E-40DD-AFC4-6F175D3DCCD1}">
                <a14:hiddenFill xmlns:a14="http://schemas.microsoft.com/office/drawing/2010/main">
                  <a:noFill/>
                </a14:hiddenFill>
              </a:ext>
            </a:extLst>
          </p:spPr>
        </p:cxnSp>
        <p:cxnSp>
          <p:nvCxnSpPr>
            <p:cNvPr id="45094" name="直接箭头连接符 17"/>
            <p:cNvCxnSpPr>
              <a:cxnSpLocks noChangeShapeType="1"/>
            </p:cNvCxnSpPr>
            <p:nvPr/>
          </p:nvCxnSpPr>
          <p:spPr bwMode="auto">
            <a:xfrm>
              <a:off x="2887662" y="3563938"/>
              <a:ext cx="230188"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cxnSp>
          <p:nvCxnSpPr>
            <p:cNvPr id="45095" name="直接箭头连接符 17"/>
            <p:cNvCxnSpPr>
              <a:cxnSpLocks noChangeShapeType="1"/>
            </p:cNvCxnSpPr>
            <p:nvPr/>
          </p:nvCxnSpPr>
          <p:spPr bwMode="auto">
            <a:xfrm flipH="1">
              <a:off x="3162300" y="3562350"/>
              <a:ext cx="277812" cy="0"/>
            </a:xfrm>
            <a:prstGeom prst="straightConnector1">
              <a:avLst/>
            </a:prstGeom>
            <a:noFill/>
            <a:ln w="19050" cmpd="sng">
              <a:solidFill>
                <a:srgbClr val="FF0000"/>
              </a:solidFill>
              <a:round/>
              <a:tailEnd type="arrow" w="med" len="med"/>
            </a:ln>
            <a:extLst>
              <a:ext uri="{909E8E84-426E-40DD-AFC4-6F175D3DCCD1}">
                <a14:hiddenFill xmlns:a14="http://schemas.microsoft.com/office/drawing/2010/main">
                  <a:noFill/>
                </a14:hiddenFill>
              </a:ext>
            </a:extLst>
          </p:spPr>
        </p:cxnSp>
        <p:sp>
          <p:nvSpPr>
            <p:cNvPr id="45096" name="TextBox 24"/>
            <p:cNvSpPr txBox="1">
              <a:spLocks noChangeArrowheads="1"/>
            </p:cNvSpPr>
            <p:nvPr/>
          </p:nvSpPr>
          <p:spPr bwMode="auto">
            <a:xfrm>
              <a:off x="3160712" y="3376613"/>
              <a:ext cx="7762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solidFill>
                    <a:srgbClr val="FF0000"/>
                  </a:solidFill>
                </a:rPr>
                <a:t>  1.2mm</a:t>
              </a:r>
              <a:endParaRPr lang="zh-CN" altLang="en-US" sz="1300">
                <a:solidFill>
                  <a:srgbClr val="FF0000"/>
                </a:solidFill>
              </a:endParaRPr>
            </a:p>
          </p:txBody>
        </p:sp>
      </p:grpSp>
      <p:pic>
        <p:nvPicPr>
          <p:cNvPr id="45097"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9764" y="914401"/>
            <a:ext cx="2814637"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98" name="Picture 33" descr="C:\Users\jst2489\Desktop\DFM截图\33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7726" y="3027363"/>
            <a:ext cx="684213"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99" name="组合 23"/>
          <p:cNvGrpSpPr/>
          <p:nvPr/>
        </p:nvGrpSpPr>
        <p:grpSpPr bwMode="auto">
          <a:xfrm>
            <a:off x="1600200" y="76200"/>
            <a:ext cx="7467600" cy="685800"/>
            <a:chOff x="0" y="0"/>
            <a:chExt cx="7467482" cy="685800"/>
          </a:xfrm>
        </p:grpSpPr>
        <p:sp>
          <p:nvSpPr>
            <p:cNvPr id="45100"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D22 CG Pressing</a:t>
              </a:r>
              <a:endParaRPr lang="zh-CN" altLang="en-US">
                <a:solidFill>
                  <a:srgbClr val="000000"/>
                </a:solidFill>
                <a:latin typeface="微软雅黑" panose="020B0503020204020204" charset="-122"/>
                <a:ea typeface="微软雅黑" panose="020B0503020204020204" charset="-122"/>
              </a:endParaRPr>
            </a:p>
          </p:txBody>
        </p:sp>
        <p:pic>
          <p:nvPicPr>
            <p:cNvPr id="45101" name="Group 2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102" name="矩形 4"/>
          <p:cNvSpPr>
            <a:spLocks noChangeArrowheads="1"/>
          </p:cNvSpPr>
          <p:nvPr/>
        </p:nvSpPr>
        <p:spPr bwMode="auto">
          <a:xfrm>
            <a:off x="1676400" y="5383214"/>
            <a:ext cx="5657850" cy="712787"/>
          </a:xfrm>
          <a:prstGeom prst="rect">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5103" name="TextBox 56"/>
          <p:cNvSpPr txBox="1">
            <a:spLocks noChangeArrowheads="1"/>
          </p:cNvSpPr>
          <p:nvPr/>
        </p:nvSpPr>
        <p:spPr bwMode="auto">
          <a:xfrm>
            <a:off x="1720850" y="5446714"/>
            <a:ext cx="5613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cs typeface="Arial" panose="020B0604020202020204" pitchFamily="34" charset="0"/>
              </a:rPr>
              <a:t>Trolley</a:t>
            </a:r>
            <a:r>
              <a:rPr lang="zh-CN" altLang="en-US" sz="1100">
                <a:ea typeface="微软雅黑" panose="020B0503020204020204" charset="-122"/>
              </a:rPr>
              <a:t> </a:t>
            </a:r>
            <a:r>
              <a:rPr lang="en-US" altLang="zh-CN" sz="1100">
                <a:cs typeface="Arial" panose="020B0604020202020204" pitchFamily="34" charset="0"/>
              </a:rPr>
              <a:t>external diameter: Φ28mm</a:t>
            </a:r>
            <a:endParaRPr lang="en-US" altLang="zh-CN" sz="1100">
              <a:cs typeface="Arial" panose="020B0604020202020204" pitchFamily="34" charset="0"/>
            </a:endParaRPr>
          </a:p>
          <a:p>
            <a:r>
              <a:rPr lang="en-US" altLang="zh-CN" sz="1100">
                <a:cs typeface="Arial" panose="020B0604020202020204" pitchFamily="34" charset="0"/>
              </a:rPr>
              <a:t>1. Rolling CG long edge, turning rolls</a:t>
            </a:r>
            <a:r>
              <a:rPr lang="zh-CN" altLang="en-US" sz="1100">
                <a:ea typeface="微软雅黑" panose="020B0503020204020204" charset="-122"/>
              </a:rPr>
              <a:t> </a:t>
            </a:r>
            <a:r>
              <a:rPr lang="en-US" altLang="zh-CN" sz="1100">
                <a:cs typeface="Arial" panose="020B0604020202020204" pitchFamily="34" charset="0"/>
              </a:rPr>
              <a:t>higher than pallet CG claw: 7.6mm;</a:t>
            </a:r>
            <a:endParaRPr lang="en-US" altLang="zh-CN" sz="1100">
              <a:cs typeface="Arial" panose="020B0604020202020204" pitchFamily="34" charset="0"/>
            </a:endParaRPr>
          </a:p>
          <a:p>
            <a:r>
              <a:rPr lang="en-US" altLang="zh-CN" sz="1100">
                <a:cs typeface="Arial" panose="020B0604020202020204" pitchFamily="34" charset="0"/>
              </a:rPr>
              <a:t>2. Rolling CG short edge, turning rolls</a:t>
            </a:r>
            <a:r>
              <a:rPr lang="zh-CN" altLang="en-US" sz="1100">
                <a:ea typeface="微软雅黑" panose="020B0503020204020204" charset="-122"/>
              </a:rPr>
              <a:t> </a:t>
            </a:r>
            <a:r>
              <a:rPr lang="en-US" altLang="zh-CN" sz="1100">
                <a:cs typeface="Arial" panose="020B0604020202020204" pitchFamily="34" charset="0"/>
              </a:rPr>
              <a:t>higher than pallet HSG rib: 8.2mm;</a:t>
            </a:r>
            <a:endParaRPr lang="en-US" altLang="zh-CN" sz="1100">
              <a:cs typeface="Arial" panose="020B0604020202020204" pitchFamily="34" charset="0"/>
            </a:endParaRPr>
          </a:p>
        </p:txBody>
      </p:sp>
      <p:sp>
        <p:nvSpPr>
          <p:cNvPr id="45104" name="矩形标注 1"/>
          <p:cNvSpPr>
            <a:spLocks noChangeArrowheads="1"/>
          </p:cNvSpPr>
          <p:nvPr/>
        </p:nvSpPr>
        <p:spPr bwMode="auto">
          <a:xfrm>
            <a:off x="3733800" y="3100388"/>
            <a:ext cx="1917700" cy="1803400"/>
          </a:xfrm>
          <a:prstGeom prst="wedgeRectCallout">
            <a:avLst>
              <a:gd name="adj1" fmla="val 78241"/>
              <a:gd name="adj2" fmla="val 23426"/>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5105" name="矩形标注 1"/>
          <p:cNvSpPr>
            <a:spLocks noChangeArrowheads="1"/>
          </p:cNvSpPr>
          <p:nvPr/>
        </p:nvSpPr>
        <p:spPr bwMode="auto">
          <a:xfrm>
            <a:off x="4778375" y="2609851"/>
            <a:ext cx="992188" cy="327025"/>
          </a:xfrm>
          <a:prstGeom prst="wedgeRectCallout">
            <a:avLst>
              <a:gd name="adj1" fmla="val -104356"/>
              <a:gd name="adj2" fmla="val -52046"/>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5106" name="TextBox 112"/>
          <p:cNvSpPr txBox="1">
            <a:spLocks noChangeArrowheads="1"/>
          </p:cNvSpPr>
          <p:nvPr/>
        </p:nvSpPr>
        <p:spPr bwMode="auto">
          <a:xfrm>
            <a:off x="4800601" y="2646363"/>
            <a:ext cx="18446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t>New Pallet</a:t>
            </a:r>
            <a:endParaRPr lang="zh-CN" altLang="en-US" sz="1100"/>
          </a:p>
        </p:txBody>
      </p:sp>
      <p:sp>
        <p:nvSpPr>
          <p:cNvPr id="45107" name="TextBox 32783"/>
          <p:cNvSpPr txBox="1">
            <a:spLocks noChangeArrowheads="1"/>
          </p:cNvSpPr>
          <p:nvPr/>
        </p:nvSpPr>
        <p:spPr bwMode="auto">
          <a:xfrm>
            <a:off x="3729038" y="3733800"/>
            <a:ext cx="183356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5.2Kgf, 3 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28mm;</a:t>
            </a:r>
            <a:endParaRPr lang="en-US" altLang="zh-CN" sz="1000" b="1">
              <a:solidFill>
                <a:srgbClr val="FF0000"/>
              </a:solidFill>
              <a:cs typeface="Arial" panose="020B0604020202020204" pitchFamily="34" charset="0"/>
            </a:endParaRPr>
          </a:p>
          <a:p>
            <a:r>
              <a:rPr lang="en-US" altLang="zh-CN" sz="1000" b="1">
                <a:cs typeface="Arial" panose="020B0604020202020204" pitchFamily="34" charset="0"/>
              </a:rPr>
              <a:t>TPU thickness:2.5mm</a:t>
            </a:r>
            <a:endParaRPr lang="en-US" altLang="zh-CN" sz="1000" b="1">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p:txBody>
      </p:sp>
      <p:pic>
        <p:nvPicPr>
          <p:cNvPr id="45108" name="Picture 35" descr="C:\Users\jst2489\Desktop\DFM截图\6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1" y="3316289"/>
            <a:ext cx="209867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109" name="TextBox 6"/>
          <p:cNvSpPr txBox="1">
            <a:spLocks noChangeArrowheads="1"/>
          </p:cNvSpPr>
          <p:nvPr/>
        </p:nvSpPr>
        <p:spPr bwMode="auto">
          <a:xfrm>
            <a:off x="8077200" y="9144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t>Roller Diameter 28mm</a:t>
            </a:r>
            <a:endParaRPr lang="zh-CN" altLang="en-US"/>
          </a:p>
        </p:txBody>
      </p:sp>
      <p:pic>
        <p:nvPicPr>
          <p:cNvPr id="54" name="picture 208"/>
          <p:cNvPicPr>
            <a:picLocks noChangeAspect="1"/>
          </p:cNvPicPr>
          <p:nvPr/>
        </p:nvPicPr>
        <p:blipFill>
          <a:blip r:embed="rId9"/>
          <a:stretch>
            <a:fillRect/>
          </a:stretch>
        </p:blipFill>
        <p:spPr>
          <a:xfrm>
            <a:off x="10818876" y="0"/>
            <a:ext cx="1373123" cy="50596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组合 23"/>
          <p:cNvGrpSpPr/>
          <p:nvPr/>
        </p:nvGrpSpPr>
        <p:grpSpPr bwMode="auto">
          <a:xfrm>
            <a:off x="1600200" y="76200"/>
            <a:ext cx="7467600" cy="685800"/>
            <a:chOff x="0" y="0"/>
            <a:chExt cx="7467482" cy="685800"/>
          </a:xfrm>
        </p:grpSpPr>
        <p:sp>
          <p:nvSpPr>
            <p:cNvPr id="46083" name="AutoShape 47"/>
            <p:cNvSpPr>
              <a:spLocks noChangeArrowheads="1"/>
            </p:cNvSpPr>
            <p:nvPr/>
          </p:nvSpPr>
          <p:spPr bwMode="auto">
            <a:xfrm>
              <a:off x="5370428" y="133350"/>
              <a:ext cx="2097054" cy="457200"/>
            </a:xfrm>
            <a:prstGeom prst="roundRect">
              <a:avLst>
                <a:gd name="adj" fmla="val 16667"/>
              </a:avLst>
            </a:prstGeom>
            <a:solidFill>
              <a:srgbClr val="808080"/>
            </a:solidFill>
            <a:ln w="12700" cmpd="sng">
              <a:solidFill>
                <a:schemeClr val="bg1"/>
              </a:solidFill>
              <a:round/>
            </a:ln>
            <a:effectLst>
              <a:outerShdw dist="99190" dir="2388334" algn="ctr" rotWithShape="0">
                <a:srgbClr val="333333">
                  <a:alpha val="50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rPr>
                <a:t>Pressure analysis</a:t>
              </a:r>
              <a:endParaRPr lang="zh-CN" altLang="en-US">
                <a:solidFill>
                  <a:srgbClr val="000000"/>
                </a:solidFill>
                <a:latin typeface="微软雅黑" panose="020B0503020204020204" charset="-122"/>
                <a:ea typeface="微软雅黑" panose="020B0503020204020204" charset="-122"/>
              </a:endParaRPr>
            </a:p>
          </p:txBody>
        </p:sp>
        <p:pic>
          <p:nvPicPr>
            <p:cNvPr id="46084"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27" y="-39624"/>
              <a:ext cx="5364395"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085" name="Picture 4" descr="C:\Users\jst2489\Desktop\DFM截图\15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688" y="3695700"/>
            <a:ext cx="270986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6" descr="C:\Users\jst2489\Desktop\DFM截图\16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0" y="1360489"/>
            <a:ext cx="240823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9" descr="C:\Users\jst2489\Desktop\DFM截图\16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500" y="1011238"/>
            <a:ext cx="12827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0" descr="C:\Users\jst2489\Desktop\DFM截图\1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8600" y="1389063"/>
            <a:ext cx="700088"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右箭头 3"/>
          <p:cNvSpPr>
            <a:spLocks noChangeArrowheads="1"/>
          </p:cNvSpPr>
          <p:nvPr/>
        </p:nvSpPr>
        <p:spPr bwMode="auto">
          <a:xfrm rot="10800000">
            <a:off x="4102101" y="2692400"/>
            <a:ext cx="428625" cy="158750"/>
          </a:xfrm>
          <a:prstGeom prst="rightArrow">
            <a:avLst>
              <a:gd name="adj1" fmla="val 50000"/>
              <a:gd name="adj2" fmla="val 49913"/>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090" name="右箭头 7"/>
          <p:cNvSpPr>
            <a:spLocks noChangeArrowheads="1"/>
          </p:cNvSpPr>
          <p:nvPr/>
        </p:nvSpPr>
        <p:spPr bwMode="auto">
          <a:xfrm rot="6491547">
            <a:off x="9550400" y="1208088"/>
            <a:ext cx="285750" cy="177800"/>
          </a:xfrm>
          <a:prstGeom prst="rightArrow">
            <a:avLst>
              <a:gd name="adj1" fmla="val 50000"/>
              <a:gd name="adj2" fmla="val 49844"/>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091" name="矩形 10"/>
          <p:cNvSpPr>
            <a:spLocks noChangeArrowheads="1"/>
          </p:cNvSpPr>
          <p:nvPr/>
        </p:nvSpPr>
        <p:spPr bwMode="auto">
          <a:xfrm>
            <a:off x="8839200" y="728664"/>
            <a:ext cx="1143000" cy="1671637"/>
          </a:xfrm>
          <a:prstGeom prst="rect">
            <a:avLst/>
          </a:prstGeom>
          <a:noFill/>
          <a:ln w="9525" cmpd="sng">
            <a:solidFill>
              <a:srgbClr val="0070C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092" name="矩形 82"/>
          <p:cNvSpPr>
            <a:spLocks noChangeArrowheads="1"/>
          </p:cNvSpPr>
          <p:nvPr/>
        </p:nvSpPr>
        <p:spPr bwMode="auto">
          <a:xfrm>
            <a:off x="7202488" y="735014"/>
            <a:ext cx="1255712" cy="1665287"/>
          </a:xfrm>
          <a:prstGeom prst="rect">
            <a:avLst/>
          </a:prstGeom>
          <a:noFill/>
          <a:ln w="9525" cmpd="sng">
            <a:solidFill>
              <a:srgbClr val="0070C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093" name="TextBox 11"/>
          <p:cNvSpPr txBox="1">
            <a:spLocks noChangeArrowheads="1"/>
          </p:cNvSpPr>
          <p:nvPr/>
        </p:nvSpPr>
        <p:spPr bwMode="auto">
          <a:xfrm>
            <a:off x="4724400" y="914401"/>
            <a:ext cx="5095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M</a:t>
            </a:r>
            <a:r>
              <a:rPr lang="en-US" altLang="zh-CN" sz="700"/>
              <a:t>R</a:t>
            </a:r>
            <a:endParaRPr lang="zh-CN" altLang="en-US" sz="700"/>
          </a:p>
        </p:txBody>
      </p:sp>
      <p:sp>
        <p:nvSpPr>
          <p:cNvPr id="46094" name="TextBox 84"/>
          <p:cNvSpPr txBox="1">
            <a:spLocks noChangeArrowheads="1"/>
          </p:cNvSpPr>
          <p:nvPr/>
        </p:nvSpPr>
        <p:spPr bwMode="auto">
          <a:xfrm>
            <a:off x="7275514" y="804864"/>
            <a:ext cx="509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M</a:t>
            </a:r>
            <a:r>
              <a:rPr lang="en-US" altLang="zh-CN" sz="700"/>
              <a:t>R</a:t>
            </a:r>
            <a:endParaRPr lang="zh-CN" altLang="en-US" sz="700"/>
          </a:p>
        </p:txBody>
      </p:sp>
      <p:sp>
        <p:nvSpPr>
          <p:cNvPr id="46095" name="TextBox 85"/>
          <p:cNvSpPr txBox="1">
            <a:spLocks noChangeArrowheads="1"/>
          </p:cNvSpPr>
          <p:nvPr/>
        </p:nvSpPr>
        <p:spPr bwMode="auto">
          <a:xfrm rot="1072177">
            <a:off x="9631364" y="935039"/>
            <a:ext cx="509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F</a:t>
            </a:r>
            <a:endParaRPr lang="zh-CN" altLang="en-US" sz="700"/>
          </a:p>
        </p:txBody>
      </p:sp>
      <p:pic>
        <p:nvPicPr>
          <p:cNvPr id="46096" name="Picture 11" descr="C:\Users\jst2489\Desktop\DFM截图\16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1" y="1143001"/>
            <a:ext cx="9318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7" name="矩形 88"/>
          <p:cNvSpPr>
            <a:spLocks noChangeArrowheads="1"/>
          </p:cNvSpPr>
          <p:nvPr/>
        </p:nvSpPr>
        <p:spPr bwMode="auto">
          <a:xfrm>
            <a:off x="4672014" y="1511301"/>
            <a:ext cx="890587" cy="1020763"/>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grpSp>
        <p:nvGrpSpPr>
          <p:cNvPr id="46098" name="组合 13"/>
          <p:cNvGrpSpPr/>
          <p:nvPr/>
        </p:nvGrpSpPr>
        <p:grpSpPr bwMode="auto">
          <a:xfrm>
            <a:off x="2754314" y="1231900"/>
            <a:ext cx="1057275" cy="1587500"/>
            <a:chOff x="0" y="0"/>
            <a:chExt cx="1057276" cy="1587950"/>
          </a:xfrm>
        </p:grpSpPr>
        <p:pic>
          <p:nvPicPr>
            <p:cNvPr id="46099" name="Picture 12" descr="C:\Users\jst2489\Desktop\DFM截图\167.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5850"/>
              <a:ext cx="1057275"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0" name="矩形 90"/>
            <p:cNvSpPr>
              <a:spLocks noChangeArrowheads="1"/>
            </p:cNvSpPr>
            <p:nvPr/>
          </p:nvSpPr>
          <p:spPr bwMode="auto">
            <a:xfrm>
              <a:off x="14287" y="0"/>
              <a:ext cx="1042989" cy="1562543"/>
            </a:xfrm>
            <a:prstGeom prst="rect">
              <a:avLst/>
            </a:prstGeom>
            <a:noFill/>
            <a:ln w="15240" cmpd="sng">
              <a:solidFill>
                <a:srgbClr val="0A85FF"/>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grpSp>
      <p:cxnSp>
        <p:nvCxnSpPr>
          <p:cNvPr id="46101" name="直接连接符 92"/>
          <p:cNvCxnSpPr>
            <a:cxnSpLocks noChangeShapeType="1"/>
            <a:stCxn id="46097" idx="1"/>
            <a:endCxn id="46100" idx="3"/>
          </p:cNvCxnSpPr>
          <p:nvPr/>
        </p:nvCxnSpPr>
        <p:spPr bwMode="auto">
          <a:xfrm flipH="1" flipV="1">
            <a:off x="3811589" y="2012951"/>
            <a:ext cx="860425" cy="9525"/>
          </a:xfrm>
          <a:prstGeom prst="line">
            <a:avLst/>
          </a:prstGeom>
          <a:noFill/>
          <a:ln w="15240" cmpd="sng">
            <a:solidFill>
              <a:srgbClr val="0A85FF"/>
            </a:solidFill>
            <a:prstDash val="dash"/>
            <a:round/>
          </a:ln>
          <a:extLst>
            <a:ext uri="{909E8E84-426E-40DD-AFC4-6F175D3DCCD1}">
              <a14:hiddenFill xmlns:a14="http://schemas.microsoft.com/office/drawing/2010/main">
                <a:noFill/>
              </a14:hiddenFill>
            </a:ext>
          </a:extLst>
        </p:spPr>
      </p:cxnSp>
      <p:sp>
        <p:nvSpPr>
          <p:cNvPr id="46102" name="TextBox 17"/>
          <p:cNvSpPr txBox="1">
            <a:spLocks noChangeArrowheads="1"/>
          </p:cNvSpPr>
          <p:nvPr/>
        </p:nvSpPr>
        <p:spPr bwMode="auto">
          <a:xfrm>
            <a:off x="4565651" y="4114801"/>
            <a:ext cx="60610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latin typeface="微软雅黑" panose="020B0503020204020204" charset="-122"/>
                <a:ea typeface="微软雅黑" panose="020B0503020204020204" charset="-122"/>
              </a:rPr>
              <a:t>When rolling towards to the direction X, the sliding will generate static torque </a:t>
            </a:r>
            <a:r>
              <a:rPr lang="en-US" altLang="zh-CN" sz="1100">
                <a:solidFill>
                  <a:srgbClr val="FF0000"/>
                </a:solidFill>
                <a:latin typeface="微软雅黑" panose="020B0503020204020204" charset="-122"/>
                <a:ea typeface="微软雅黑" panose="020B0503020204020204" charset="-122"/>
              </a:rPr>
              <a:t>MR   </a:t>
            </a:r>
            <a:r>
              <a:rPr lang="en-US" altLang="zh-CN" sz="1100">
                <a:latin typeface="微软雅黑" panose="020B0503020204020204" charset="-122"/>
                <a:ea typeface="微软雅黑" panose="020B0503020204020204" charset="-122"/>
              </a:rPr>
              <a:t>from the bracket.</a:t>
            </a:r>
            <a:endParaRPr lang="en-US" altLang="zh-CN" sz="1100">
              <a:latin typeface="微软雅黑" panose="020B0503020204020204" charset="-122"/>
              <a:ea typeface="微软雅黑" panose="020B0503020204020204" charset="-122"/>
            </a:endParaRPr>
          </a:p>
          <a:p>
            <a:endParaRPr lang="en-US" altLang="zh-CN" sz="1100">
              <a:latin typeface="微软雅黑" panose="020B0503020204020204" charset="-122"/>
              <a:ea typeface="微软雅黑" panose="020B0503020204020204" charset="-122"/>
            </a:endParaRPr>
          </a:p>
          <a:p>
            <a:r>
              <a:rPr lang="en-US" altLang="zh-CN" sz="1100">
                <a:latin typeface="微软雅黑" panose="020B0503020204020204" charset="-122"/>
                <a:ea typeface="微软雅黑" panose="020B0503020204020204" charset="-122"/>
              </a:rPr>
              <a:t>When the balancing weight and the bracket are fixed relatively, the torque </a:t>
            </a:r>
            <a:r>
              <a:rPr lang="en-US" altLang="zh-CN" sz="1100">
                <a:solidFill>
                  <a:srgbClr val="FF0000"/>
                </a:solidFill>
                <a:latin typeface="微软雅黑" panose="020B0503020204020204" charset="-122"/>
                <a:ea typeface="微软雅黑" panose="020B0503020204020204" charset="-122"/>
              </a:rPr>
              <a:t>MR</a:t>
            </a:r>
            <a:r>
              <a:rPr lang="en-US" altLang="zh-CN" sz="1100">
                <a:latin typeface="微软雅黑" panose="020B0503020204020204" charset="-122"/>
                <a:ea typeface="微软雅黑" panose="020B0503020204020204" charset="-122"/>
              </a:rPr>
              <a:t> received by the bracket will generate a yawing force </a:t>
            </a:r>
            <a:r>
              <a:rPr lang="en-US" altLang="zh-CN" sz="1100">
                <a:solidFill>
                  <a:srgbClr val="FF0000"/>
                </a:solidFill>
                <a:latin typeface="微软雅黑" panose="020B0503020204020204" charset="-122"/>
                <a:ea typeface="微软雅黑" panose="020B0503020204020204" charset="-122"/>
              </a:rPr>
              <a:t>F </a:t>
            </a:r>
            <a:r>
              <a:rPr lang="en-US" altLang="zh-CN" sz="1100">
                <a:latin typeface="微软雅黑" panose="020B0503020204020204" charset="-122"/>
                <a:ea typeface="微软雅黑" panose="020B0503020204020204" charset="-122"/>
              </a:rPr>
              <a:t>towards the sensor. So during the rolling, the contemporary force tested by the sensor are the gravity </a:t>
            </a:r>
            <a:r>
              <a:rPr lang="en-US" altLang="zh-CN" sz="1100">
                <a:solidFill>
                  <a:srgbClr val="FF0000"/>
                </a:solidFill>
                <a:latin typeface="微软雅黑" panose="020B0503020204020204" charset="-122"/>
                <a:ea typeface="微软雅黑" panose="020B0503020204020204" charset="-122"/>
              </a:rPr>
              <a:t>G</a:t>
            </a:r>
            <a:r>
              <a:rPr lang="en-US" altLang="zh-CN" sz="1100">
                <a:latin typeface="微软雅黑" panose="020B0503020204020204" charset="-122"/>
                <a:ea typeface="微软雅黑" panose="020B0503020204020204" charset="-122"/>
              </a:rPr>
              <a:t> and yawing force </a:t>
            </a:r>
            <a:r>
              <a:rPr lang="en-US" altLang="zh-CN" sz="1100">
                <a:solidFill>
                  <a:srgbClr val="FF0000"/>
                </a:solidFill>
                <a:latin typeface="微软雅黑" panose="020B0503020204020204" charset="-122"/>
                <a:ea typeface="微软雅黑" panose="020B0503020204020204" charset="-122"/>
              </a:rPr>
              <a:t>F</a:t>
            </a:r>
            <a:r>
              <a:rPr lang="en-US" altLang="zh-CN" sz="1100">
                <a:latin typeface="微软雅黑" panose="020B0503020204020204" charset="-122"/>
                <a:ea typeface="微软雅黑" panose="020B0503020204020204" charset="-122"/>
              </a:rPr>
              <a:t> of balancing weight.  And the pressure data  fluctuate a lot.</a:t>
            </a:r>
            <a:r>
              <a:rPr lang="zh-CN" altLang="en-US" sz="1100">
                <a:latin typeface="微软雅黑" panose="020B0503020204020204" charset="-122"/>
                <a:ea typeface="微软雅黑" panose="020B0503020204020204" charset="-122"/>
              </a:rPr>
              <a:t> </a:t>
            </a:r>
            <a:endParaRPr lang="en-US" altLang="zh-CN" sz="1100">
              <a:latin typeface="微软雅黑" panose="020B0503020204020204" charset="-122"/>
              <a:ea typeface="微软雅黑" panose="020B0503020204020204" charset="-122"/>
            </a:endParaRPr>
          </a:p>
          <a:p>
            <a:endParaRPr lang="en-US" altLang="zh-CN" sz="1100">
              <a:solidFill>
                <a:srgbClr val="FF0000"/>
              </a:solidFill>
              <a:latin typeface="微软雅黑" panose="020B0503020204020204" charset="-122"/>
              <a:ea typeface="微软雅黑" panose="020B0503020204020204" charset="-122"/>
            </a:endParaRPr>
          </a:p>
          <a:p>
            <a:r>
              <a:rPr lang="en-US" altLang="zh-CN" sz="1100">
                <a:latin typeface="微软雅黑" panose="020B0503020204020204" charset="-122"/>
                <a:ea typeface="微软雅黑" panose="020B0503020204020204" charset="-122"/>
              </a:rPr>
              <a:t>After the test, when the balancing weight floating is assembled, the balancing weight can flow upwards and downwards, which will neutralize the static torque generated on bracket by the sliding. Then the less influence of   torque fluctuation  received from the sensor,   the more stable the values of the pressure sensor will be. </a:t>
            </a:r>
            <a:endParaRPr lang="en-US" altLang="zh-CN" sz="1100">
              <a:latin typeface="微软雅黑" panose="020B0503020204020204" charset="-122"/>
              <a:ea typeface="微软雅黑" panose="020B0503020204020204" charset="-122"/>
            </a:endParaRPr>
          </a:p>
          <a:p>
            <a:endParaRPr lang="en-US" altLang="zh-CN" sz="1200">
              <a:latin typeface="微软雅黑" panose="020B0503020204020204" charset="-122"/>
              <a:ea typeface="微软雅黑" panose="020B0503020204020204" charset="-122"/>
            </a:endParaRPr>
          </a:p>
          <a:p>
            <a:endParaRPr lang="zh-CN" altLang="en-US" sz="1200">
              <a:latin typeface="微软雅黑" panose="020B0503020204020204" charset="-122"/>
              <a:ea typeface="微软雅黑" panose="020B0503020204020204" charset="-122"/>
            </a:endParaRPr>
          </a:p>
        </p:txBody>
      </p:sp>
      <p:sp>
        <p:nvSpPr>
          <p:cNvPr id="46103" name="TextBox 97"/>
          <p:cNvSpPr txBox="1">
            <a:spLocks noChangeArrowheads="1"/>
          </p:cNvSpPr>
          <p:nvPr/>
        </p:nvSpPr>
        <p:spPr bwMode="auto">
          <a:xfrm>
            <a:off x="4162425" y="2416176"/>
            <a:ext cx="509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X</a:t>
            </a:r>
            <a:endParaRPr lang="zh-CN" altLang="en-US" sz="1200"/>
          </a:p>
        </p:txBody>
      </p:sp>
      <p:sp>
        <p:nvSpPr>
          <p:cNvPr id="46104" name="TextBox 98"/>
          <p:cNvSpPr txBox="1">
            <a:spLocks noChangeArrowheads="1"/>
          </p:cNvSpPr>
          <p:nvPr/>
        </p:nvSpPr>
        <p:spPr bwMode="auto">
          <a:xfrm>
            <a:off x="2033589" y="3543301"/>
            <a:ext cx="642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latin typeface="微软雅黑" panose="020B0503020204020204" charset="-122"/>
                <a:ea typeface="微软雅黑" panose="020B0503020204020204" charset="-122"/>
              </a:rPr>
              <a:t>bracket</a:t>
            </a:r>
            <a:endParaRPr lang="zh-CN" altLang="en-US" sz="1000">
              <a:latin typeface="微软雅黑" panose="020B0503020204020204" charset="-122"/>
              <a:ea typeface="微软雅黑" panose="020B0503020204020204" charset="-122"/>
            </a:endParaRPr>
          </a:p>
        </p:txBody>
      </p:sp>
      <p:cxnSp>
        <p:nvCxnSpPr>
          <p:cNvPr id="46105" name="直接连接符 19"/>
          <p:cNvCxnSpPr>
            <a:cxnSpLocks noChangeShapeType="1"/>
          </p:cNvCxnSpPr>
          <p:nvPr/>
        </p:nvCxnSpPr>
        <p:spPr bwMode="auto">
          <a:xfrm>
            <a:off x="2559051" y="3695700"/>
            <a:ext cx="874713" cy="647700"/>
          </a:xfrm>
          <a:prstGeom prst="line">
            <a:avLst/>
          </a:prstGeom>
          <a:noFill/>
          <a:ln w="6350" cmpd="sng">
            <a:solidFill>
              <a:schemeClr val="tx1"/>
            </a:solidFill>
            <a:round/>
            <a:tailEnd type="oval" w="med" len="med"/>
          </a:ln>
          <a:extLst>
            <a:ext uri="{909E8E84-426E-40DD-AFC4-6F175D3DCCD1}">
              <a14:hiddenFill xmlns:a14="http://schemas.microsoft.com/office/drawing/2010/main">
                <a:noFill/>
              </a14:hiddenFill>
            </a:ext>
          </a:extLst>
        </p:spPr>
      </p:cxnSp>
      <p:sp>
        <p:nvSpPr>
          <p:cNvPr id="46106" name="左右箭头 22"/>
          <p:cNvSpPr>
            <a:spLocks noChangeArrowheads="1"/>
          </p:cNvSpPr>
          <p:nvPr/>
        </p:nvSpPr>
        <p:spPr bwMode="auto">
          <a:xfrm>
            <a:off x="4686300" y="1273175"/>
            <a:ext cx="431800" cy="152400"/>
          </a:xfrm>
          <a:prstGeom prst="leftRightArrow">
            <a:avLst>
              <a:gd name="adj1" fmla="val 50000"/>
              <a:gd name="adj2" fmla="val 50082"/>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07" name="左右箭头 104"/>
          <p:cNvSpPr>
            <a:spLocks noChangeArrowheads="1"/>
          </p:cNvSpPr>
          <p:nvPr/>
        </p:nvSpPr>
        <p:spPr bwMode="auto">
          <a:xfrm rot="733419">
            <a:off x="3635375" y="3905250"/>
            <a:ext cx="431800" cy="152400"/>
          </a:xfrm>
          <a:prstGeom prst="leftRightArrow">
            <a:avLst>
              <a:gd name="adj1" fmla="val 50000"/>
              <a:gd name="adj2" fmla="val 50082"/>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08" name="TextBox 105"/>
          <p:cNvSpPr txBox="1">
            <a:spLocks noChangeArrowheads="1"/>
          </p:cNvSpPr>
          <p:nvPr/>
        </p:nvSpPr>
        <p:spPr bwMode="auto">
          <a:xfrm rot="920064">
            <a:off x="3324225" y="3754438"/>
            <a:ext cx="5095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M</a:t>
            </a:r>
            <a:r>
              <a:rPr lang="en-US" altLang="zh-CN" sz="700"/>
              <a:t>R</a:t>
            </a:r>
            <a:endParaRPr lang="zh-CN" altLang="en-US" sz="700"/>
          </a:p>
        </p:txBody>
      </p:sp>
      <p:sp>
        <p:nvSpPr>
          <p:cNvPr id="46109" name="TextBox 108"/>
          <p:cNvSpPr txBox="1">
            <a:spLocks noChangeArrowheads="1"/>
          </p:cNvSpPr>
          <p:nvPr/>
        </p:nvSpPr>
        <p:spPr bwMode="auto">
          <a:xfrm>
            <a:off x="1673226" y="3914775"/>
            <a:ext cx="885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latin typeface="微软雅黑" panose="020B0503020204020204" charset="-122"/>
                <a:ea typeface="微软雅黑" panose="020B0503020204020204" charset="-122"/>
              </a:rPr>
              <a:t>Balancing weight</a:t>
            </a:r>
            <a:endParaRPr lang="zh-CN" altLang="en-US" sz="1000">
              <a:latin typeface="微软雅黑" panose="020B0503020204020204" charset="-122"/>
              <a:ea typeface="微软雅黑" panose="020B0503020204020204" charset="-122"/>
            </a:endParaRPr>
          </a:p>
        </p:txBody>
      </p:sp>
      <p:sp>
        <p:nvSpPr>
          <p:cNvPr id="46110" name="TextBox 109"/>
          <p:cNvSpPr txBox="1">
            <a:spLocks noChangeArrowheads="1"/>
          </p:cNvSpPr>
          <p:nvPr/>
        </p:nvSpPr>
        <p:spPr bwMode="auto">
          <a:xfrm>
            <a:off x="2676525" y="3273426"/>
            <a:ext cx="757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latin typeface="微软雅黑" panose="020B0503020204020204" charset="-122"/>
                <a:ea typeface="微软雅黑" panose="020B0503020204020204" charset="-122"/>
              </a:rPr>
              <a:t>sliding</a:t>
            </a:r>
            <a:endParaRPr lang="zh-CN" altLang="en-US" sz="1000">
              <a:latin typeface="微软雅黑" panose="020B0503020204020204" charset="-122"/>
              <a:ea typeface="微软雅黑" panose="020B0503020204020204" charset="-122"/>
            </a:endParaRPr>
          </a:p>
        </p:txBody>
      </p:sp>
      <p:cxnSp>
        <p:nvCxnSpPr>
          <p:cNvPr id="46111" name="直接连接符 110"/>
          <p:cNvCxnSpPr>
            <a:cxnSpLocks noChangeShapeType="1"/>
          </p:cNvCxnSpPr>
          <p:nvPr/>
        </p:nvCxnSpPr>
        <p:spPr bwMode="auto">
          <a:xfrm>
            <a:off x="3132138" y="3395663"/>
            <a:ext cx="798512" cy="495300"/>
          </a:xfrm>
          <a:prstGeom prst="line">
            <a:avLst/>
          </a:prstGeom>
          <a:noFill/>
          <a:ln w="6350" cmpd="sng">
            <a:solidFill>
              <a:schemeClr val="tx1"/>
            </a:solidFill>
            <a:round/>
            <a:tailEnd type="oval" w="med" len="med"/>
          </a:ln>
          <a:extLst>
            <a:ext uri="{909E8E84-426E-40DD-AFC4-6F175D3DCCD1}">
              <a14:hiddenFill xmlns:a14="http://schemas.microsoft.com/office/drawing/2010/main">
                <a:noFill/>
              </a14:hiddenFill>
            </a:ext>
          </a:extLst>
        </p:spPr>
      </p:cxnSp>
      <p:cxnSp>
        <p:nvCxnSpPr>
          <p:cNvPr id="46112" name="直接连接符 112"/>
          <p:cNvCxnSpPr>
            <a:cxnSpLocks noChangeShapeType="1"/>
          </p:cNvCxnSpPr>
          <p:nvPr/>
        </p:nvCxnSpPr>
        <p:spPr bwMode="auto">
          <a:xfrm>
            <a:off x="2184400" y="4094164"/>
            <a:ext cx="374650" cy="325437"/>
          </a:xfrm>
          <a:prstGeom prst="line">
            <a:avLst/>
          </a:prstGeom>
          <a:noFill/>
          <a:ln w="6350" cmpd="sng">
            <a:solidFill>
              <a:schemeClr val="tx1"/>
            </a:solidFill>
            <a:round/>
            <a:tailEnd type="oval" w="med" len="med"/>
          </a:ln>
          <a:extLst>
            <a:ext uri="{909E8E84-426E-40DD-AFC4-6F175D3DCCD1}">
              <a14:hiddenFill xmlns:a14="http://schemas.microsoft.com/office/drawing/2010/main">
                <a:noFill/>
              </a14:hiddenFill>
            </a:ext>
          </a:extLst>
        </p:spPr>
      </p:cxnSp>
      <p:sp>
        <p:nvSpPr>
          <p:cNvPr id="46113" name="左右箭头 116"/>
          <p:cNvSpPr>
            <a:spLocks noChangeArrowheads="1"/>
          </p:cNvSpPr>
          <p:nvPr/>
        </p:nvSpPr>
        <p:spPr bwMode="auto">
          <a:xfrm>
            <a:off x="7654925" y="890588"/>
            <a:ext cx="431800" cy="152400"/>
          </a:xfrm>
          <a:prstGeom prst="leftRightArrow">
            <a:avLst>
              <a:gd name="adj1" fmla="val 50000"/>
              <a:gd name="adj2" fmla="val 50082"/>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14" name="右箭头 117"/>
          <p:cNvSpPr>
            <a:spLocks noChangeArrowheads="1"/>
          </p:cNvSpPr>
          <p:nvPr/>
        </p:nvSpPr>
        <p:spPr bwMode="auto">
          <a:xfrm rot="5400000">
            <a:off x="9291638" y="1122363"/>
            <a:ext cx="339725" cy="158750"/>
          </a:xfrm>
          <a:prstGeom prst="rightArrow">
            <a:avLst>
              <a:gd name="adj1" fmla="val 50000"/>
              <a:gd name="adj2" fmla="val 49963"/>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15" name="TextBox 118"/>
          <p:cNvSpPr txBox="1">
            <a:spLocks noChangeArrowheads="1"/>
          </p:cNvSpPr>
          <p:nvPr/>
        </p:nvSpPr>
        <p:spPr bwMode="auto">
          <a:xfrm>
            <a:off x="9321800" y="728664"/>
            <a:ext cx="509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G</a:t>
            </a:r>
            <a:endParaRPr lang="zh-CN" altLang="en-US" sz="700"/>
          </a:p>
        </p:txBody>
      </p:sp>
      <p:pic>
        <p:nvPicPr>
          <p:cNvPr id="46116" name="Picture 10" descr="C:\Users\jst2489\Desktop\DFM截图\1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7014" y="3214688"/>
            <a:ext cx="700087"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17" name="矩形 122"/>
          <p:cNvSpPr>
            <a:spLocks noChangeArrowheads="1"/>
          </p:cNvSpPr>
          <p:nvPr/>
        </p:nvSpPr>
        <p:spPr bwMode="auto">
          <a:xfrm>
            <a:off x="8826500" y="2554288"/>
            <a:ext cx="1155700" cy="1522412"/>
          </a:xfrm>
          <a:prstGeom prst="rect">
            <a:avLst/>
          </a:prstGeom>
          <a:noFill/>
          <a:ln w="9525" cmpd="sng">
            <a:solidFill>
              <a:srgbClr val="0070C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18" name="矩形 123"/>
          <p:cNvSpPr>
            <a:spLocks noChangeArrowheads="1"/>
          </p:cNvSpPr>
          <p:nvPr/>
        </p:nvSpPr>
        <p:spPr bwMode="auto">
          <a:xfrm>
            <a:off x="7189788" y="2532064"/>
            <a:ext cx="1255712" cy="1544637"/>
          </a:xfrm>
          <a:prstGeom prst="rect">
            <a:avLst/>
          </a:prstGeom>
          <a:noFill/>
          <a:ln w="9525" cmpd="sng">
            <a:solidFill>
              <a:srgbClr val="0070C0"/>
            </a:solidFill>
            <a:prstDash val="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19" name="TextBox 124"/>
          <p:cNvSpPr txBox="1">
            <a:spLocks noChangeArrowheads="1"/>
          </p:cNvSpPr>
          <p:nvPr/>
        </p:nvSpPr>
        <p:spPr bwMode="auto">
          <a:xfrm>
            <a:off x="7294564" y="2492376"/>
            <a:ext cx="509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M</a:t>
            </a:r>
            <a:r>
              <a:rPr lang="en-US" altLang="zh-CN" sz="700"/>
              <a:t>R</a:t>
            </a:r>
            <a:endParaRPr lang="zh-CN" altLang="en-US" sz="700"/>
          </a:p>
        </p:txBody>
      </p:sp>
      <p:sp>
        <p:nvSpPr>
          <p:cNvPr id="46120" name="左右箭头 126"/>
          <p:cNvSpPr>
            <a:spLocks noChangeArrowheads="1"/>
          </p:cNvSpPr>
          <p:nvPr/>
        </p:nvSpPr>
        <p:spPr bwMode="auto">
          <a:xfrm>
            <a:off x="7643813" y="2565400"/>
            <a:ext cx="430212" cy="152400"/>
          </a:xfrm>
          <a:prstGeom prst="leftRightArrow">
            <a:avLst>
              <a:gd name="adj1" fmla="val 50000"/>
              <a:gd name="adj2" fmla="val 49898"/>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21" name="右箭头 127"/>
          <p:cNvSpPr>
            <a:spLocks noChangeArrowheads="1"/>
          </p:cNvSpPr>
          <p:nvPr/>
        </p:nvSpPr>
        <p:spPr bwMode="auto">
          <a:xfrm rot="5400000">
            <a:off x="9291638" y="2946401"/>
            <a:ext cx="339725" cy="158750"/>
          </a:xfrm>
          <a:prstGeom prst="rightArrow">
            <a:avLst>
              <a:gd name="adj1" fmla="val 50000"/>
              <a:gd name="adj2" fmla="val 49963"/>
            </a:avLst>
          </a:prstGeom>
          <a:noFill/>
          <a:ln w="9525" cmpd="sng">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22" name="TextBox 128"/>
          <p:cNvSpPr txBox="1">
            <a:spLocks noChangeArrowheads="1"/>
          </p:cNvSpPr>
          <p:nvPr/>
        </p:nvSpPr>
        <p:spPr bwMode="auto">
          <a:xfrm>
            <a:off x="9302750" y="2586039"/>
            <a:ext cx="509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200"/>
              <a:t>G</a:t>
            </a:r>
            <a:endParaRPr lang="zh-CN" altLang="en-US" sz="700"/>
          </a:p>
        </p:txBody>
      </p:sp>
      <p:sp>
        <p:nvSpPr>
          <p:cNvPr id="46123" name="下箭头 34"/>
          <p:cNvSpPr>
            <a:spLocks noChangeArrowheads="1"/>
          </p:cNvSpPr>
          <p:nvPr/>
        </p:nvSpPr>
        <p:spPr bwMode="auto">
          <a:xfrm rot="14095434">
            <a:off x="6445250" y="925513"/>
            <a:ext cx="228600" cy="1060450"/>
          </a:xfrm>
          <a:prstGeom prst="downArrow">
            <a:avLst>
              <a:gd name="adj1" fmla="val 50000"/>
              <a:gd name="adj2" fmla="val 50018"/>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24" name="下箭头 131"/>
          <p:cNvSpPr>
            <a:spLocks noChangeArrowheads="1"/>
          </p:cNvSpPr>
          <p:nvPr/>
        </p:nvSpPr>
        <p:spPr bwMode="auto">
          <a:xfrm rot="18073162">
            <a:off x="6451601" y="2276476"/>
            <a:ext cx="228600" cy="1089025"/>
          </a:xfrm>
          <a:prstGeom prst="downArrow">
            <a:avLst>
              <a:gd name="adj1" fmla="val 50000"/>
              <a:gd name="adj2" fmla="val 49999"/>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46125" name="TextBox 132"/>
          <p:cNvSpPr txBox="1">
            <a:spLocks noChangeArrowheads="1"/>
          </p:cNvSpPr>
          <p:nvPr/>
        </p:nvSpPr>
        <p:spPr bwMode="auto">
          <a:xfrm rot="19487655">
            <a:off x="5762626" y="1084263"/>
            <a:ext cx="12303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latin typeface="微软雅黑" panose="020B0503020204020204" charset="-122"/>
                <a:ea typeface="微软雅黑" panose="020B0503020204020204" charset="-122"/>
              </a:rPr>
              <a:t>Balancing weight fixture</a:t>
            </a:r>
            <a:endParaRPr lang="zh-CN" altLang="en-US" sz="1100">
              <a:latin typeface="微软雅黑" panose="020B0503020204020204" charset="-122"/>
              <a:ea typeface="微软雅黑" panose="020B0503020204020204" charset="-122"/>
            </a:endParaRPr>
          </a:p>
        </p:txBody>
      </p:sp>
      <p:sp>
        <p:nvSpPr>
          <p:cNvPr id="46126" name="TextBox 133"/>
          <p:cNvSpPr txBox="1">
            <a:spLocks noChangeArrowheads="1"/>
          </p:cNvSpPr>
          <p:nvPr/>
        </p:nvSpPr>
        <p:spPr bwMode="auto">
          <a:xfrm rot="1908912">
            <a:off x="5964238" y="2330451"/>
            <a:ext cx="12430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100">
                <a:latin typeface="微软雅黑" panose="020B0503020204020204" charset="-122"/>
                <a:ea typeface="微软雅黑" panose="020B0503020204020204" charset="-122"/>
              </a:rPr>
              <a:t>Balancing weight floating</a:t>
            </a:r>
            <a:endParaRPr lang="zh-CN" altLang="en-US" sz="1100">
              <a:latin typeface="微软雅黑" panose="020B0503020204020204" charset="-122"/>
              <a:ea typeface="微软雅黑" panose="020B0503020204020204" charset="-122"/>
            </a:endParaRPr>
          </a:p>
        </p:txBody>
      </p:sp>
      <p:sp>
        <p:nvSpPr>
          <p:cNvPr id="46127" name="上下箭头 35"/>
          <p:cNvSpPr>
            <a:spLocks noChangeArrowheads="1"/>
          </p:cNvSpPr>
          <p:nvPr/>
        </p:nvSpPr>
        <p:spPr bwMode="auto">
          <a:xfrm>
            <a:off x="7234238" y="2973389"/>
            <a:ext cx="82550" cy="300037"/>
          </a:xfrm>
          <a:prstGeom prst="upDownArrow">
            <a:avLst>
              <a:gd name="adj1" fmla="val 50000"/>
              <a:gd name="adj2" fmla="val 49993"/>
            </a:avLst>
          </a:prstGeom>
          <a:solidFill>
            <a:srgbClr val="5CADFF"/>
          </a:solidFill>
          <a:ln w="9525" cmpd="sng">
            <a:solidFill>
              <a:srgbClr val="5CADFF"/>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46128" name="Picture 14" descr="C:\Users\jst2489\Desktop\DFM截图\00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9650" y="2746375"/>
            <a:ext cx="1022350"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29" name="TextBox 2"/>
          <p:cNvSpPr txBox="1">
            <a:spLocks noChangeArrowheads="1"/>
          </p:cNvSpPr>
          <p:nvPr/>
        </p:nvSpPr>
        <p:spPr bwMode="auto">
          <a:xfrm>
            <a:off x="8915401" y="2138363"/>
            <a:ext cx="12557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latin typeface="微软雅黑" panose="020B0503020204020204" charset="-122"/>
                <a:ea typeface="微软雅黑" panose="020B0503020204020204" charset="-122"/>
              </a:rPr>
              <a:t>Pressure sensor</a:t>
            </a:r>
            <a:endParaRPr lang="zh-CN" altLang="en-US" sz="1000">
              <a:latin typeface="微软雅黑" panose="020B0503020204020204" charset="-122"/>
              <a:ea typeface="微软雅黑" panose="020B0503020204020204" charset="-122"/>
            </a:endParaRPr>
          </a:p>
        </p:txBody>
      </p:sp>
      <p:sp>
        <p:nvSpPr>
          <p:cNvPr id="46130" name="TextBox 53"/>
          <p:cNvSpPr txBox="1">
            <a:spLocks noChangeArrowheads="1"/>
          </p:cNvSpPr>
          <p:nvPr/>
        </p:nvSpPr>
        <p:spPr bwMode="auto">
          <a:xfrm>
            <a:off x="8915400" y="3822701"/>
            <a:ext cx="1371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latin typeface="微软雅黑" panose="020B0503020204020204" charset="-122"/>
                <a:ea typeface="微软雅黑" panose="020B0503020204020204" charset="-122"/>
              </a:rPr>
              <a:t>Pressure sensor</a:t>
            </a:r>
            <a:endParaRPr lang="zh-CN" altLang="en-US" sz="1000">
              <a:latin typeface="微软雅黑" panose="020B0503020204020204" charset="-122"/>
              <a:ea typeface="微软雅黑" panose="020B0503020204020204" charset="-122"/>
            </a:endParaRPr>
          </a:p>
        </p:txBody>
      </p:sp>
      <p:sp>
        <p:nvSpPr>
          <p:cNvPr id="46131" name="矩形 1"/>
          <p:cNvSpPr>
            <a:spLocks noChangeArrowheads="1"/>
          </p:cNvSpPr>
          <p:nvPr/>
        </p:nvSpPr>
        <p:spPr bwMode="auto">
          <a:xfrm>
            <a:off x="4565650" y="4094164"/>
            <a:ext cx="5949950" cy="2154237"/>
          </a:xfrm>
          <a:prstGeom prst="rect">
            <a:avLst/>
          </a:prstGeom>
          <a:noFill/>
          <a:ln w="9525"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52" name="picture 208"/>
          <p:cNvPicPr>
            <a:picLocks noChangeAspect="1"/>
          </p:cNvPicPr>
          <p:nvPr/>
        </p:nvPicPr>
        <p:blipFill>
          <a:blip r:embed="rId9"/>
          <a:stretch>
            <a:fillRect/>
          </a:stretch>
        </p:blipFill>
        <p:spPr>
          <a:xfrm>
            <a:off x="10818876" y="0"/>
            <a:ext cx="1373123" cy="50596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66863" y="36514"/>
            <a:ext cx="535781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107" name="组合 3"/>
          <p:cNvGrpSpPr/>
          <p:nvPr/>
        </p:nvGrpSpPr>
        <p:grpSpPr bwMode="auto">
          <a:xfrm>
            <a:off x="2057401" y="838200"/>
            <a:ext cx="8093075" cy="5029200"/>
            <a:chOff x="0" y="0"/>
            <a:chExt cx="8093075" cy="5029130"/>
          </a:xfrm>
        </p:grpSpPr>
        <p:pic>
          <p:nvPicPr>
            <p:cNvPr id="4710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0995"/>
              <a:ext cx="8093075" cy="4648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47109" name="矩形 1"/>
            <p:cNvSpPr>
              <a:spLocks noChangeArrowheads="1"/>
            </p:cNvSpPr>
            <p:nvPr/>
          </p:nvSpPr>
          <p:spPr bwMode="auto">
            <a:xfrm>
              <a:off x="4296291" y="2400230"/>
              <a:ext cx="1371600" cy="304800"/>
            </a:xfrm>
            <a:prstGeom prst="rect">
              <a:avLst/>
            </a:prstGeom>
            <a:noFill/>
            <a:ln w="28575" cmpd="sng">
              <a:solidFill>
                <a:schemeClr val="bg1"/>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solidFill>
                  <a:schemeClr val="bg1"/>
                </a:solidFill>
                <a:cs typeface="Arial" panose="020B0604020202020204" pitchFamily="34" charset="0"/>
              </a:endParaRPr>
            </a:p>
          </p:txBody>
        </p:sp>
        <p:sp>
          <p:nvSpPr>
            <p:cNvPr id="47110" name="矩形 1"/>
            <p:cNvSpPr>
              <a:spLocks noChangeArrowheads="1"/>
            </p:cNvSpPr>
            <p:nvPr/>
          </p:nvSpPr>
          <p:spPr bwMode="auto">
            <a:xfrm>
              <a:off x="4296292" y="1228483"/>
              <a:ext cx="1371600" cy="304800"/>
            </a:xfrm>
            <a:prstGeom prst="rect">
              <a:avLst/>
            </a:prstGeom>
            <a:solidFill>
              <a:schemeClr val="bg1"/>
            </a:solidFill>
            <a:ln w="9525" cmpd="sng">
              <a:solidFill>
                <a:schemeClr val="bg1"/>
              </a:solidFill>
              <a:miter lim="800000"/>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000" b="1">
                  <a:latin typeface="微软雅黑" panose="020B0503020204020204" charset="-122"/>
                  <a:cs typeface="Arial" panose="020B0604020202020204" pitchFamily="34" charset="0"/>
                </a:rPr>
                <a:t>D21:36x60mm</a:t>
              </a:r>
              <a:endParaRPr lang="en-US" altLang="zh-CN" sz="1000" b="1">
                <a:latin typeface="微软雅黑" panose="020B0503020204020204" charset="-122"/>
                <a:cs typeface="Arial" panose="020B0604020202020204" pitchFamily="34" charset="0"/>
              </a:endParaRPr>
            </a:p>
            <a:p>
              <a:pPr algn="ctr"/>
              <a:r>
                <a:rPr lang="en-US" altLang="zh-CN" sz="1000" b="1">
                  <a:latin typeface="微软雅黑" panose="020B0503020204020204" charset="-122"/>
                  <a:cs typeface="Arial" panose="020B0604020202020204" pitchFamily="34" charset="0"/>
                </a:rPr>
                <a:t>D20:36x58mm</a:t>
              </a:r>
              <a:endParaRPr lang="en-US" altLang="zh-CN" sz="1000" b="1">
                <a:latin typeface="微软雅黑" panose="020B0503020204020204" charset="-122"/>
                <a:cs typeface="Arial" panose="020B0604020202020204" pitchFamily="34" charset="0"/>
              </a:endParaRPr>
            </a:p>
          </p:txBody>
        </p:sp>
        <p:sp>
          <p:nvSpPr>
            <p:cNvPr id="47111" name="TextBox 2"/>
            <p:cNvSpPr txBox="1">
              <a:spLocks noChangeArrowheads="1"/>
            </p:cNvSpPr>
            <p:nvPr/>
          </p:nvSpPr>
          <p:spPr bwMode="auto">
            <a:xfrm>
              <a:off x="211445" y="0"/>
              <a:ext cx="5320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a:solidFill>
                    <a:srgbClr val="FF0000"/>
                  </a:solidFill>
                  <a:latin typeface="微软雅黑" panose="020B0503020204020204" charset="-122"/>
                  <a:ea typeface="微软雅黑" panose="020B0503020204020204" charset="-122"/>
                </a:rPr>
                <a:t>After being Congex provide latest plan update</a:t>
              </a:r>
              <a:endParaRPr lang="zh-CN" altLang="en-US">
                <a:solidFill>
                  <a:srgbClr val="FF0000"/>
                </a:solidFill>
                <a:latin typeface="微软雅黑" panose="020B0503020204020204" charset="-122"/>
                <a:ea typeface="微软雅黑" panose="020B0503020204020204" charset="-122"/>
              </a:endParaRPr>
            </a:p>
          </p:txBody>
        </p:sp>
      </p:grpSp>
      <p:pic>
        <p:nvPicPr>
          <p:cNvPr id="8" name="picture 208"/>
          <p:cNvPicPr>
            <a:picLocks noChangeAspect="1"/>
          </p:cNvPicPr>
          <p:nvPr/>
        </p:nvPicPr>
        <p:blipFill>
          <a:blip r:embed="rId3"/>
          <a:stretch>
            <a:fillRect/>
          </a:stretch>
        </p:blipFill>
        <p:spPr>
          <a:xfrm>
            <a:off x="10818876" y="0"/>
            <a:ext cx="1373123" cy="50596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Group 2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66863" y="36514"/>
            <a:ext cx="535781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990600"/>
            <a:ext cx="8142288"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pic>
        <p:nvPicPr>
          <p:cNvPr id="4" name="picture 208"/>
          <p:cNvPicPr>
            <a:picLocks noChangeAspect="1"/>
          </p:cNvPicPr>
          <p:nvPr/>
        </p:nvPicPr>
        <p:blipFill>
          <a:blip r:embed="rId3"/>
          <a:stretch>
            <a:fillRect/>
          </a:stretch>
        </p:blipFill>
        <p:spPr>
          <a:xfrm>
            <a:off x="10818876" y="0"/>
            <a:ext cx="1373123" cy="50596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圆角矩形 3"/>
          <p:cNvSpPr>
            <a:spLocks noChangeArrowheads="1"/>
          </p:cNvSpPr>
          <p:nvPr/>
        </p:nvSpPr>
        <p:spPr bwMode="auto">
          <a:xfrm>
            <a:off x="2438400" y="4724400"/>
            <a:ext cx="1295400" cy="1143000"/>
          </a:xfrm>
          <a:prstGeom prst="roundRect">
            <a:avLst>
              <a:gd name="adj" fmla="val 16667"/>
            </a:avLst>
          </a:prstGeom>
          <a:solidFill>
            <a:srgbClr val="96B6DA"/>
          </a:solidFill>
          <a:ln w="9525" cmpd="sng">
            <a:solidFill>
              <a:srgbClr val="0070C0"/>
            </a:solidFill>
            <a:round/>
          </a:ln>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49155" name="Group 56"/>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84325" y="36514"/>
            <a:ext cx="4902200"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9156" name="对象 4"/>
          <p:cNvGraphicFramePr>
            <a:graphicFrameLocks noChangeAspect="1"/>
          </p:cNvGraphicFramePr>
          <p:nvPr/>
        </p:nvGraphicFramePr>
        <p:xfrm>
          <a:off x="2843214" y="4881564"/>
          <a:ext cx="642936" cy="1096773"/>
        </p:xfrm>
        <a:graphic>
          <a:graphicData uri="http://schemas.openxmlformats.org/presentationml/2006/ole">
            <mc:AlternateContent xmlns:mc="http://schemas.openxmlformats.org/markup-compatibility/2006">
              <mc:Choice xmlns:v="urn:schemas-microsoft-com:vml" Requires="v">
                <p:oleObj spid="_x0000_s1033" name="" showAsIcon="1" r:id="rId2" imgW="520700" imgH="1117600" progId="Excel.Sheet.12">
                  <p:embed/>
                </p:oleObj>
              </mc:Choice>
              <mc:Fallback>
                <p:oleObj name="" showAsIcon="1" r:id="rId2" imgW="520700" imgH="1117600" progId="Excel.Sheet.12">
                  <p:embed/>
                  <p:pic>
                    <p:nvPicPr>
                      <p:cNvPr id="0" name="对象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4" y="4881564"/>
                        <a:ext cx="642936" cy="1096773"/>
                      </a:xfrm>
                      <a:prstGeom prst="rect">
                        <a:avLst/>
                      </a:prstGeom>
                      <a:noFill/>
                      <a:ln>
                        <a:noFill/>
                      </a:ln>
                    </p:spPr>
                  </p:pic>
                </p:oleObj>
              </mc:Fallback>
            </mc:AlternateContent>
          </a:graphicData>
        </a:graphic>
      </p:graphicFrame>
      <p:pic>
        <p:nvPicPr>
          <p:cNvPr id="49157" name="Picture 9" descr="C:\Users\jst2489\Desktop\DFM截图\19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225" y="914400"/>
            <a:ext cx="83327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8"/>
          <p:cNvPicPr>
            <a:picLocks noChangeAspect="1"/>
          </p:cNvPicPr>
          <p:nvPr/>
        </p:nvPicPr>
        <p:blipFill>
          <a:blip r:embed="rId5"/>
          <a:stretch>
            <a:fillRect/>
          </a:stretch>
        </p:blipFill>
        <p:spPr>
          <a:xfrm>
            <a:off x="10818876" y="0"/>
            <a:ext cx="1373123" cy="50596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图片 2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08138" y="892176"/>
            <a:ext cx="31162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33" descr="C:\Users\jst2489\Desktop\DFM截图\3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8813" y="901701"/>
            <a:ext cx="6842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矩形标注 1"/>
          <p:cNvSpPr>
            <a:spLocks noChangeArrowheads="1"/>
          </p:cNvSpPr>
          <p:nvPr/>
        </p:nvSpPr>
        <p:spPr bwMode="auto">
          <a:xfrm>
            <a:off x="4400550" y="928689"/>
            <a:ext cx="857250" cy="739775"/>
          </a:xfrm>
          <a:prstGeom prst="wedgeRectCallout">
            <a:avLst>
              <a:gd name="adj1" fmla="val -90806"/>
              <a:gd name="adj2" fmla="val 161685"/>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pic>
        <p:nvPicPr>
          <p:cNvPr id="50181" name="Group 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36514"/>
            <a:ext cx="536416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TextBox 32783"/>
          <p:cNvSpPr txBox="1">
            <a:spLocks noChangeArrowheads="1"/>
          </p:cNvSpPr>
          <p:nvPr/>
        </p:nvSpPr>
        <p:spPr bwMode="auto">
          <a:xfrm>
            <a:off x="5562601" y="1028700"/>
            <a:ext cx="1833563"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5.2Kgf,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3 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20mm;</a:t>
            </a:r>
            <a:endParaRPr lang="en-US" altLang="zh-CN" sz="1000" b="1">
              <a:solidFill>
                <a:srgbClr val="FF0000"/>
              </a:solidFill>
              <a:cs typeface="Arial" panose="020B0604020202020204" pitchFamily="34" charset="0"/>
            </a:endParaRPr>
          </a:p>
          <a:p>
            <a:r>
              <a:rPr lang="en-US" altLang="zh-CN" sz="1000" b="1">
                <a:solidFill>
                  <a:srgbClr val="FF0000"/>
                </a:solidFill>
                <a:cs typeface="Arial" panose="020B0604020202020204" pitchFamily="34" charset="0"/>
              </a:rPr>
              <a:t>TPU thickness:2.5mm</a:t>
            </a:r>
            <a:r>
              <a:rPr lang="en-US" altLang="zh-CN" sz="1000">
                <a:solidFill>
                  <a:srgbClr val="000000"/>
                </a:solidFill>
                <a:cs typeface="Arial" panose="020B0604020202020204" pitchFamily="34" charset="0"/>
              </a:rPr>
              <a:t>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p:txBody>
      </p:sp>
      <p:sp>
        <p:nvSpPr>
          <p:cNvPr id="50183" name="矩形 1"/>
          <p:cNvSpPr>
            <a:spLocks noChangeArrowheads="1"/>
          </p:cNvSpPr>
          <p:nvPr/>
        </p:nvSpPr>
        <p:spPr bwMode="auto">
          <a:xfrm>
            <a:off x="5562600" y="1028700"/>
            <a:ext cx="1524000" cy="1169988"/>
          </a:xfrm>
          <a:prstGeom prst="rect">
            <a:avLst/>
          </a:prstGeom>
          <a:noFill/>
          <a:ln w="12700"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50184" name="TextBox 32783"/>
          <p:cNvSpPr txBox="1">
            <a:spLocks noChangeArrowheads="1"/>
          </p:cNvSpPr>
          <p:nvPr/>
        </p:nvSpPr>
        <p:spPr bwMode="auto">
          <a:xfrm>
            <a:off x="7239001" y="1028700"/>
            <a:ext cx="1833563"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5.2Kgf,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3cycles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28mm;</a:t>
            </a:r>
            <a:endParaRPr lang="en-US" altLang="zh-CN" sz="1000" b="1">
              <a:solidFill>
                <a:srgbClr val="FF0000"/>
              </a:solidFill>
              <a:cs typeface="Arial" panose="020B0604020202020204" pitchFamily="34" charset="0"/>
            </a:endParaRPr>
          </a:p>
          <a:p>
            <a:r>
              <a:rPr lang="en-US" altLang="zh-CN" sz="1000" b="1">
                <a:solidFill>
                  <a:srgbClr val="FF0000"/>
                </a:solidFill>
                <a:cs typeface="Arial" panose="020B0604020202020204" pitchFamily="34" charset="0"/>
              </a:rPr>
              <a:t>TPU thickness:2.5mm</a:t>
            </a:r>
            <a:r>
              <a:rPr lang="en-US" altLang="zh-CN" sz="1000">
                <a:solidFill>
                  <a:srgbClr val="000000"/>
                </a:solidFill>
                <a:cs typeface="Arial" panose="020B0604020202020204" pitchFamily="34" charset="0"/>
              </a:rPr>
              <a:t>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p:txBody>
      </p:sp>
      <p:sp>
        <p:nvSpPr>
          <p:cNvPr id="50185" name="矩形 48"/>
          <p:cNvSpPr>
            <a:spLocks noChangeArrowheads="1"/>
          </p:cNvSpPr>
          <p:nvPr/>
        </p:nvSpPr>
        <p:spPr bwMode="auto">
          <a:xfrm>
            <a:off x="7239000" y="1028700"/>
            <a:ext cx="1524000" cy="1169988"/>
          </a:xfrm>
          <a:prstGeom prst="rect">
            <a:avLst/>
          </a:prstGeom>
          <a:noFill/>
          <a:ln w="12700"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50186" name="TextBox 32783"/>
          <p:cNvSpPr txBox="1">
            <a:spLocks noChangeArrowheads="1"/>
          </p:cNvSpPr>
          <p:nvPr/>
        </p:nvSpPr>
        <p:spPr bwMode="auto">
          <a:xfrm>
            <a:off x="8915401" y="1050925"/>
            <a:ext cx="1833563"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000">
                <a:solidFill>
                  <a:srgbClr val="000000"/>
                </a:solidFill>
              </a:rPr>
              <a:t>Roller force</a:t>
            </a:r>
            <a:r>
              <a:rPr lang="zh-CN" altLang="en-US" sz="1000">
                <a:solidFill>
                  <a:srgbClr val="000000"/>
                </a:solidFill>
              </a:rPr>
              <a:t>：</a:t>
            </a:r>
            <a:r>
              <a:rPr lang="en-US" altLang="zh-CN" sz="1000">
                <a:solidFill>
                  <a:srgbClr val="000000"/>
                </a:solidFill>
                <a:cs typeface="Arial" panose="020B0604020202020204" pitchFamily="34" charset="0"/>
              </a:rPr>
              <a:t>5.0Kgf,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4 cycles </a:t>
            </a:r>
            <a:endParaRPr lang="en-US" altLang="zh-CN" sz="300"/>
          </a:p>
          <a:p>
            <a:r>
              <a:rPr lang="en-US" altLang="zh-CN" sz="1000">
                <a:solidFill>
                  <a:srgbClr val="000000"/>
                </a:solidFill>
              </a:rPr>
              <a:t>Roller  Material: </a:t>
            </a:r>
            <a:r>
              <a:rPr lang="en-US" altLang="zh-CN" sz="1000">
                <a:solidFill>
                  <a:srgbClr val="000000"/>
                </a:solidFill>
                <a:cs typeface="Arial" panose="020B0604020202020204" pitchFamily="34" charset="0"/>
              </a:rPr>
              <a:t>TPU,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Hardness: 60 Shore A; </a:t>
            </a:r>
            <a:endParaRPr lang="en-US" altLang="zh-CN" sz="1000">
              <a:solidFill>
                <a:srgbClr val="000000"/>
              </a:solidFill>
              <a:cs typeface="Arial" panose="020B0604020202020204" pitchFamily="34" charset="0"/>
            </a:endParaRPr>
          </a:p>
          <a:p>
            <a:r>
              <a:rPr lang="en-US" altLang="zh-CN" sz="1000" b="1">
                <a:solidFill>
                  <a:srgbClr val="FF0000"/>
                </a:solidFill>
                <a:cs typeface="Arial" panose="020B0604020202020204" pitchFamily="34" charset="0"/>
              </a:rPr>
              <a:t>Roller diameter: 20mm;</a:t>
            </a:r>
            <a:endParaRPr lang="en-US" altLang="zh-CN" sz="1000" b="1">
              <a:solidFill>
                <a:srgbClr val="FF0000"/>
              </a:solidFill>
              <a:cs typeface="Arial" panose="020B0604020202020204" pitchFamily="34" charset="0"/>
            </a:endParaRPr>
          </a:p>
          <a:p>
            <a:r>
              <a:rPr lang="en-US" altLang="zh-CN" sz="1000" b="1">
                <a:solidFill>
                  <a:srgbClr val="FF0000"/>
                </a:solidFill>
                <a:cs typeface="Arial" panose="020B0604020202020204" pitchFamily="34" charset="0"/>
              </a:rPr>
              <a:t>TPU thickness:2.5mm</a:t>
            </a:r>
            <a:r>
              <a:rPr lang="en-US" altLang="zh-CN" sz="1000">
                <a:solidFill>
                  <a:srgbClr val="000000"/>
                </a:solidFill>
                <a:cs typeface="Arial" panose="020B0604020202020204" pitchFamily="34" charset="0"/>
              </a:rPr>
              <a:t> </a:t>
            </a:r>
            <a:endParaRPr lang="en-US" altLang="zh-CN" sz="1000">
              <a:solidFill>
                <a:srgbClr val="000000"/>
              </a:solidFill>
              <a:cs typeface="Arial" panose="020B0604020202020204" pitchFamily="34" charset="0"/>
            </a:endParaRPr>
          </a:p>
          <a:p>
            <a:r>
              <a:rPr lang="en-US" altLang="zh-CN" sz="1000">
                <a:solidFill>
                  <a:srgbClr val="000000"/>
                </a:solidFill>
                <a:cs typeface="Arial" panose="020B0604020202020204" pitchFamily="34" charset="0"/>
              </a:rPr>
              <a:t>Width: 7.6mm.</a:t>
            </a:r>
            <a:endParaRPr lang="en-US" altLang="zh-CN" sz="1000"/>
          </a:p>
        </p:txBody>
      </p:sp>
      <p:sp>
        <p:nvSpPr>
          <p:cNvPr id="50187" name="矩形 50"/>
          <p:cNvSpPr>
            <a:spLocks noChangeArrowheads="1"/>
          </p:cNvSpPr>
          <p:nvPr/>
        </p:nvSpPr>
        <p:spPr bwMode="auto">
          <a:xfrm>
            <a:off x="8915400" y="1050926"/>
            <a:ext cx="1524000" cy="1147763"/>
          </a:xfrm>
          <a:prstGeom prst="rect">
            <a:avLst/>
          </a:prstGeom>
          <a:noFill/>
          <a:ln w="12700"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50188" name="TextBox 2"/>
          <p:cNvSpPr txBox="1">
            <a:spLocks noChangeArrowheads="1"/>
          </p:cNvSpPr>
          <p:nvPr/>
        </p:nvSpPr>
        <p:spPr bwMode="auto">
          <a:xfrm>
            <a:off x="5680075" y="685800"/>
            <a:ext cx="1066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latin typeface="微软雅黑" panose="020B0503020204020204" charset="-122"/>
                <a:ea typeface="微软雅黑" panose="020B0503020204020204" charset="-122"/>
              </a:rPr>
              <a:t>D21</a:t>
            </a:r>
            <a:endParaRPr lang="zh-CN" altLang="en-US" sz="1300">
              <a:latin typeface="微软雅黑" panose="020B0503020204020204" charset="-122"/>
              <a:ea typeface="微软雅黑" panose="020B0503020204020204" charset="-122"/>
            </a:endParaRPr>
          </a:p>
        </p:txBody>
      </p:sp>
      <p:sp>
        <p:nvSpPr>
          <p:cNvPr id="50189" name="TextBox 51"/>
          <p:cNvSpPr txBox="1">
            <a:spLocks noChangeArrowheads="1"/>
          </p:cNvSpPr>
          <p:nvPr/>
        </p:nvSpPr>
        <p:spPr bwMode="auto">
          <a:xfrm>
            <a:off x="7315200" y="695325"/>
            <a:ext cx="1066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latin typeface="微软雅黑" panose="020B0503020204020204" charset="-122"/>
                <a:ea typeface="微软雅黑" panose="020B0503020204020204" charset="-122"/>
              </a:rPr>
              <a:t>D22</a:t>
            </a:r>
            <a:endParaRPr lang="zh-CN" altLang="en-US" sz="1300">
              <a:latin typeface="微软雅黑" panose="020B0503020204020204" charset="-122"/>
              <a:ea typeface="微软雅黑" panose="020B0503020204020204" charset="-122"/>
            </a:endParaRPr>
          </a:p>
        </p:txBody>
      </p:sp>
      <p:sp>
        <p:nvSpPr>
          <p:cNvPr id="50190" name="TextBox 52"/>
          <p:cNvSpPr txBox="1">
            <a:spLocks noChangeArrowheads="1"/>
          </p:cNvSpPr>
          <p:nvPr/>
        </p:nvSpPr>
        <p:spPr bwMode="auto">
          <a:xfrm>
            <a:off x="8991600" y="695325"/>
            <a:ext cx="1066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300">
                <a:latin typeface="微软雅黑" panose="020B0503020204020204" charset="-122"/>
                <a:ea typeface="微软雅黑" panose="020B0503020204020204" charset="-122"/>
              </a:rPr>
              <a:t>D20</a:t>
            </a:r>
            <a:endParaRPr lang="zh-CN" altLang="en-US" sz="1300">
              <a:latin typeface="微软雅黑" panose="020B0503020204020204" charset="-122"/>
              <a:ea typeface="微软雅黑" panose="020B0503020204020204" charset="-122"/>
            </a:endParaRPr>
          </a:p>
        </p:txBody>
      </p:sp>
      <p:pic>
        <p:nvPicPr>
          <p:cNvPr id="50191" name="Picture 2" descr="C:\Users\jst2489\Desktop\DFM截图\6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752850"/>
            <a:ext cx="2032000" cy="23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0192" name="直接连接符 6"/>
          <p:cNvCxnSpPr>
            <a:cxnSpLocks noChangeShapeType="1"/>
          </p:cNvCxnSpPr>
          <p:nvPr/>
        </p:nvCxnSpPr>
        <p:spPr bwMode="auto">
          <a:xfrm>
            <a:off x="1976438" y="3505200"/>
            <a:ext cx="8310562" cy="0"/>
          </a:xfrm>
          <a:prstGeom prst="line">
            <a:avLst/>
          </a:prstGeom>
          <a:noFill/>
          <a:ln w="9525" cmpd="sng">
            <a:solidFill>
              <a:schemeClr val="tx1"/>
            </a:solidFill>
            <a:round/>
          </a:ln>
          <a:extLst>
            <a:ext uri="{909E8E84-426E-40DD-AFC4-6F175D3DCCD1}">
              <a14:hiddenFill xmlns:a14="http://schemas.microsoft.com/office/drawing/2010/main">
                <a:noFill/>
              </a14:hiddenFill>
            </a:ext>
          </a:extLst>
        </p:spPr>
      </p:cxnSp>
      <p:pic>
        <p:nvPicPr>
          <p:cNvPr id="50193" name="Picture 3" descr="C:\Users\jst2489\Desktop\DFM截图\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8050" y="3783014"/>
            <a:ext cx="14097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4" name="矩形标注 1"/>
          <p:cNvSpPr>
            <a:spLocks noChangeArrowheads="1"/>
          </p:cNvSpPr>
          <p:nvPr/>
        </p:nvSpPr>
        <p:spPr bwMode="auto">
          <a:xfrm>
            <a:off x="3448051" y="3783013"/>
            <a:ext cx="1495425" cy="838200"/>
          </a:xfrm>
          <a:prstGeom prst="wedgeRectCallout">
            <a:avLst>
              <a:gd name="adj1" fmla="val -65292"/>
              <a:gd name="adj2" fmla="val 106167"/>
            </a:avLst>
          </a:prstGeom>
          <a:noFill/>
          <a:ln w="12700" cmpd="sng">
            <a:solidFill>
              <a:srgbClr val="FF0000"/>
            </a:solidFill>
            <a:prstDash val="lgDash"/>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1200">
              <a:cs typeface="Arial" panose="020B0604020202020204" pitchFamily="34" charset="0"/>
            </a:endParaRPr>
          </a:p>
        </p:txBody>
      </p:sp>
      <p:sp>
        <p:nvSpPr>
          <p:cNvPr id="50195" name="矩形 9"/>
          <p:cNvSpPr>
            <a:spLocks noChangeArrowheads="1"/>
          </p:cNvSpPr>
          <p:nvPr/>
        </p:nvSpPr>
        <p:spPr bwMode="auto">
          <a:xfrm>
            <a:off x="5562600" y="2362200"/>
            <a:ext cx="4876800" cy="609600"/>
          </a:xfrm>
          <a:prstGeom prst="rect">
            <a:avLst/>
          </a:prstGeom>
          <a:noFill/>
          <a:ln w="12700"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cs typeface="Arial" panose="020B0604020202020204" pitchFamily="34" charset="0"/>
              </a:rPr>
              <a:t> </a:t>
            </a:r>
            <a:endParaRPr lang="zh-CN" altLang="en-US" sz="1200">
              <a:cs typeface="Arial" panose="020B0604020202020204" pitchFamily="34" charset="0"/>
            </a:endParaRPr>
          </a:p>
        </p:txBody>
      </p:sp>
      <p:sp>
        <p:nvSpPr>
          <p:cNvPr id="50196" name="TextBox 10"/>
          <p:cNvSpPr txBox="1">
            <a:spLocks noChangeArrowheads="1"/>
          </p:cNvSpPr>
          <p:nvPr/>
        </p:nvSpPr>
        <p:spPr bwMode="auto">
          <a:xfrm>
            <a:off x="5562600" y="2438401"/>
            <a:ext cx="472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400"/>
              <a:t>When the machines switch, that needs to change the rollers into the ones with correspondent diameters. </a:t>
            </a:r>
            <a:endParaRPr lang="zh-CN" altLang="en-US" sz="1300"/>
          </a:p>
        </p:txBody>
      </p:sp>
      <p:pic>
        <p:nvPicPr>
          <p:cNvPr id="5019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3783014"/>
            <a:ext cx="5156200"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8099" dir="2700000" algn="ctr" rotWithShape="0">
                    <a:schemeClr val="bg2">
                      <a:alpha val="73999"/>
                    </a:schemeClr>
                  </a:outerShdw>
                </a:effectLst>
              </a14:hiddenEffects>
            </a:ext>
          </a:extLst>
        </p:spPr>
      </p:pic>
      <p:sp>
        <p:nvSpPr>
          <p:cNvPr id="50198" name="矩形 61"/>
          <p:cNvSpPr>
            <a:spLocks noChangeArrowheads="1"/>
          </p:cNvSpPr>
          <p:nvPr/>
        </p:nvSpPr>
        <p:spPr bwMode="auto">
          <a:xfrm>
            <a:off x="5562600" y="5105400"/>
            <a:ext cx="4876800" cy="609600"/>
          </a:xfrm>
          <a:prstGeom prst="rect">
            <a:avLst/>
          </a:prstGeom>
          <a:noFill/>
          <a:ln w="12700" cmpd="sng">
            <a:solidFill>
              <a:srgbClr val="0070C0"/>
            </a:solidFill>
            <a:miter lim="800000"/>
          </a:ln>
          <a:extLst>
            <a:ext uri="{909E8E84-426E-40DD-AFC4-6F175D3DCCD1}">
              <a14:hiddenFill xmlns:a14="http://schemas.microsoft.com/office/drawing/2010/main">
                <a:solidFill>
                  <a:srgbClr val="FFFFFF"/>
                </a:solidFill>
              </a14:hiddenFill>
            </a:ext>
          </a:extLst>
        </p:spPr>
        <p:txBody>
          <a:bodyPr wrap="none" anchor="ctr"/>
          <a:lstStyle>
            <a:lvl1pPr defTabSz="913130">
              <a:defRPr>
                <a:solidFill>
                  <a:schemeClr val="tx1"/>
                </a:solidFill>
                <a:latin typeface="Arial" panose="020B0604020202020204" pitchFamily="34" charset="0"/>
                <a:ea typeface="宋体" panose="02010600030101010101" pitchFamily="2" charset="-122"/>
              </a:defRPr>
            </a:lvl1pPr>
            <a:lvl2pPr marL="742950" indent="-285750" defTabSz="913130">
              <a:defRPr>
                <a:solidFill>
                  <a:schemeClr val="tx1"/>
                </a:solidFill>
                <a:latin typeface="Arial" panose="020B0604020202020204" pitchFamily="34" charset="0"/>
                <a:ea typeface="宋体" panose="02010600030101010101" pitchFamily="2" charset="-122"/>
              </a:defRPr>
            </a:lvl2pPr>
            <a:lvl3pPr marL="1143000" indent="-228600" defTabSz="913130">
              <a:defRPr>
                <a:solidFill>
                  <a:schemeClr val="tx1"/>
                </a:solidFill>
                <a:latin typeface="Arial" panose="020B0604020202020204" pitchFamily="34" charset="0"/>
                <a:ea typeface="宋体" panose="02010600030101010101" pitchFamily="2" charset="-122"/>
              </a:defRPr>
            </a:lvl3pPr>
            <a:lvl4pPr marL="1600200" indent="-228600" defTabSz="913130">
              <a:defRPr>
                <a:solidFill>
                  <a:schemeClr val="tx1"/>
                </a:solidFill>
                <a:latin typeface="Arial" panose="020B0604020202020204" pitchFamily="34" charset="0"/>
                <a:ea typeface="宋体" panose="02010600030101010101" pitchFamily="2" charset="-122"/>
              </a:defRPr>
            </a:lvl4pPr>
            <a:lvl5pPr marL="2057400" indent="-228600" defTabSz="913130">
              <a:defRPr>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a:cs typeface="Arial" panose="020B0604020202020204" pitchFamily="34" charset="0"/>
              </a:rPr>
              <a:t> </a:t>
            </a:r>
            <a:endParaRPr lang="zh-CN" altLang="en-US" sz="1200">
              <a:cs typeface="Arial" panose="020B0604020202020204" pitchFamily="34" charset="0"/>
            </a:endParaRPr>
          </a:p>
        </p:txBody>
      </p:sp>
      <p:sp>
        <p:nvSpPr>
          <p:cNvPr id="50199" name="TextBox 62"/>
          <p:cNvSpPr txBox="1">
            <a:spLocks noChangeArrowheads="1"/>
          </p:cNvSpPr>
          <p:nvPr/>
        </p:nvSpPr>
        <p:spPr bwMode="auto">
          <a:xfrm>
            <a:off x="5562600" y="5181601"/>
            <a:ext cx="472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1400"/>
              <a:t>Robot suction plate: the suction plate needs to be replaced due to the production sizes are different.</a:t>
            </a:r>
            <a:endParaRPr lang="zh-CN" altLang="en-US" sz="1400"/>
          </a:p>
        </p:txBody>
      </p:sp>
      <p:pic>
        <p:nvPicPr>
          <p:cNvPr id="24" name="picture 208"/>
          <p:cNvPicPr>
            <a:picLocks noChangeAspect="1"/>
          </p:cNvPicPr>
          <p:nvPr/>
        </p:nvPicPr>
        <p:blipFill>
          <a:blip r:embed="rId7"/>
          <a:stretch>
            <a:fillRect/>
          </a:stretch>
        </p:blipFill>
        <p:spPr>
          <a:xfrm>
            <a:off x="10818876" y="0"/>
            <a:ext cx="1373123" cy="50596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1692909" y="62354"/>
            <a:ext cx="6851016" cy="505970"/>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400" dirty="0">
                <a:sym typeface="+mn-ea"/>
              </a:rPr>
              <a:t>外观检测介绍 </a:t>
            </a:r>
            <a:r>
              <a:rPr lang="en-US" altLang="zh-CN" sz="2400" dirty="0">
                <a:sym typeface="+mn-ea"/>
              </a:rPr>
              <a:t>Describe </a:t>
            </a:r>
            <a:r>
              <a:rPr lang="en-US" altLang="zh-CN" sz="2400" dirty="0">
                <a:solidFill>
                  <a:schemeClr val="bg1"/>
                </a:solidFill>
                <a:sym typeface="+mn-ea"/>
              </a:rPr>
              <a:t>of station</a:t>
            </a:r>
            <a:endParaRPr lang="en-US" altLang="zh-CN" sz="2400" spc="-40" dirty="0">
              <a:solidFill>
                <a:schemeClr val="bg1"/>
              </a:solidFill>
              <a:latin typeface="Calibri Light" panose="020F0302020204030204"/>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pic>
        <p:nvPicPr>
          <p:cNvPr id="52" name="图片 51"/>
          <p:cNvPicPr>
            <a:picLocks noChangeAspect="1"/>
          </p:cNvPicPr>
          <p:nvPr>
            <p:custDataLst>
              <p:tags r:id="rId2"/>
            </p:custDataLst>
          </p:nvPr>
        </p:nvPicPr>
        <p:blipFill rotWithShape="1">
          <a:blip r:embed="rId3"/>
          <a:srcRect t="3333" b="4756"/>
          <a:stretch>
            <a:fillRect/>
          </a:stretch>
        </p:blipFill>
        <p:spPr>
          <a:xfrm>
            <a:off x="0" y="886120"/>
            <a:ext cx="12082361" cy="528843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1692909" y="-95250"/>
            <a:ext cx="6984365" cy="66357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400" dirty="0">
                <a:sym typeface="+mn-ea"/>
              </a:rPr>
              <a:t>深度学习介绍 </a:t>
            </a:r>
            <a:r>
              <a:rPr lang="en-US" altLang="zh-CN" sz="2400" dirty="0">
                <a:sym typeface="+mn-ea"/>
              </a:rPr>
              <a:t>Introduction to deep learning</a:t>
            </a:r>
            <a:endParaRPr lang="en-US" altLang="zh-CN" sz="2400" spc="-40" dirty="0">
              <a:latin typeface="Calibri Light" panose="020F0302020204030204"/>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grpSp>
        <p:nvGrpSpPr>
          <p:cNvPr id="12" name="组合 11"/>
          <p:cNvGrpSpPr/>
          <p:nvPr/>
        </p:nvGrpSpPr>
        <p:grpSpPr>
          <a:xfrm>
            <a:off x="3515280" y="488950"/>
            <a:ext cx="8240265" cy="5345431"/>
            <a:chOff x="3495277" y="307339"/>
            <a:chExt cx="8240265" cy="5463541"/>
          </a:xfrm>
        </p:grpSpPr>
        <p:sp>
          <p:nvSpPr>
            <p:cNvPr id="13" name="椭圆 12"/>
            <p:cNvSpPr/>
            <p:nvPr/>
          </p:nvSpPr>
          <p:spPr>
            <a:xfrm>
              <a:off x="3495277" y="307339"/>
              <a:ext cx="8240265" cy="5463541"/>
            </a:xfrm>
            <a:prstGeom prst="ellipse">
              <a:avLst/>
            </a:prstGeom>
            <a:noFill/>
            <a:ln>
              <a:gradFill>
                <a:gsLst>
                  <a:gs pos="22000">
                    <a:srgbClr val="0057A6">
                      <a:alpha val="0"/>
                    </a:srgbClr>
                  </a:gs>
                  <a:gs pos="54000">
                    <a:srgbClr val="18C4FC"/>
                  </a:gs>
                  <a:gs pos="83000">
                    <a:srgbClr val="0057A6">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grpSp>
          <p:nvGrpSpPr>
            <p:cNvPr id="15" name="组合 14"/>
            <p:cNvGrpSpPr/>
            <p:nvPr/>
          </p:nvGrpSpPr>
          <p:grpSpPr>
            <a:xfrm>
              <a:off x="3876701" y="1409060"/>
              <a:ext cx="7822665" cy="3127678"/>
              <a:chOff x="3974371" y="1438271"/>
              <a:chExt cx="7822665" cy="3127678"/>
            </a:xfrm>
          </p:grpSpPr>
          <p:sp>
            <p:nvSpPr>
              <p:cNvPr id="16" name="矩形: 圆角 101"/>
              <p:cNvSpPr/>
              <p:nvPr/>
            </p:nvSpPr>
            <p:spPr>
              <a:xfrm flipH="1">
                <a:off x="3974371" y="2864976"/>
                <a:ext cx="2647283" cy="535648"/>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a:p>
            </p:txBody>
          </p:sp>
          <p:sp>
            <p:nvSpPr>
              <p:cNvPr id="17" name="椭圆 16"/>
              <p:cNvSpPr/>
              <p:nvPr/>
            </p:nvSpPr>
            <p:spPr>
              <a:xfrm flipH="1">
                <a:off x="7171632" y="2272785"/>
                <a:ext cx="1724864" cy="1724864"/>
              </a:xfrm>
              <a:prstGeom prst="ellipse">
                <a:avLst/>
              </a:prstGeom>
              <a:gradFill>
                <a:gsLst>
                  <a:gs pos="3000">
                    <a:srgbClr val="46C6E3"/>
                  </a:gs>
                  <a:gs pos="55000">
                    <a:schemeClr val="bg1"/>
                  </a:gs>
                  <a:gs pos="97345">
                    <a:srgbClr val="46C6E3"/>
                  </a:gs>
                </a:gsLst>
                <a:lin ang="5400000" scaled="1"/>
              </a:gradFill>
              <a:ln>
                <a:gradFill>
                  <a:gsLst>
                    <a:gs pos="0">
                      <a:srgbClr val="18C4FC"/>
                    </a:gs>
                    <a:gs pos="66000">
                      <a:srgbClr val="0057A6"/>
                    </a:gs>
                  </a:gsLst>
                  <a:lin ang="5400000" scaled="1"/>
                </a:gradFill>
              </a:ln>
            </p:spPr>
            <p:txBody>
              <a:bodyPr vert="horz" wrap="square" lIns="182880" tIns="91440" rIns="182880" bIns="91440" numCol="1" anchor="t" anchorCtr="0" compatLnSpc="1"/>
              <a:lstStyle/>
              <a:p>
                <a:endParaRPr lang="zh-CN" altLang="en-US" sz="7200"/>
              </a:p>
            </p:txBody>
          </p:sp>
          <p:sp>
            <p:nvSpPr>
              <p:cNvPr id="18" name="矩形: 圆角 52"/>
              <p:cNvSpPr/>
              <p:nvPr/>
            </p:nvSpPr>
            <p:spPr>
              <a:xfrm>
                <a:off x="9534481" y="2838545"/>
                <a:ext cx="1961080" cy="535648"/>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a:p>
            </p:txBody>
          </p:sp>
          <p:sp>
            <p:nvSpPr>
              <p:cNvPr id="19" name="TextBox 4"/>
              <p:cNvSpPr txBox="1"/>
              <p:nvPr/>
            </p:nvSpPr>
            <p:spPr>
              <a:xfrm>
                <a:off x="9646850" y="2781159"/>
                <a:ext cx="2150186" cy="660144"/>
              </a:xfrm>
              <a:prstGeom prst="rect">
                <a:avLst/>
              </a:prstGeom>
              <a:noFill/>
            </p:spPr>
            <p:txBody>
              <a:bodyPr wrap="square" lIns="0" tIns="144000" rIns="216000" bIns="144000" rtlCol="0">
                <a:spAutoFit/>
              </a:bodyPr>
              <a:lstStyle/>
              <a:p>
                <a:pPr defTabSz="1219200">
                  <a:defRPr/>
                </a:pPr>
                <a:r>
                  <a:rPr lang="zh-CN" altLang="en-US" sz="1200" dirty="0">
                    <a:solidFill>
                      <a:srgbClr val="0057A6"/>
                    </a:solidFill>
                    <a:latin typeface="+mn-ea"/>
                  </a:rPr>
                  <a:t>标签体系：实物与图像结合确保训练、标注的准确性；</a:t>
                </a:r>
                <a:endParaRPr lang="zh-CN" altLang="en-US" sz="1200" dirty="0">
                  <a:solidFill>
                    <a:srgbClr val="0057A6"/>
                  </a:solidFill>
                  <a:latin typeface="+mn-ea"/>
                </a:endParaRPr>
              </a:p>
            </p:txBody>
          </p:sp>
          <p:sp>
            <p:nvSpPr>
              <p:cNvPr id="20" name="椭圆 19"/>
              <p:cNvSpPr/>
              <p:nvPr/>
            </p:nvSpPr>
            <p:spPr>
              <a:xfrm>
                <a:off x="6753134" y="1854286"/>
                <a:ext cx="2561860" cy="2561860"/>
              </a:xfrm>
              <a:prstGeom prst="ellipse">
                <a:avLst/>
              </a:prstGeom>
              <a:noFill/>
              <a:ln w="6350">
                <a:solidFill>
                  <a:srgbClr val="18C4F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dirty="0"/>
              </a:p>
            </p:txBody>
          </p:sp>
          <p:sp>
            <p:nvSpPr>
              <p:cNvPr id="21" name="文本框 20"/>
              <p:cNvSpPr txBox="1"/>
              <p:nvPr/>
            </p:nvSpPr>
            <p:spPr>
              <a:xfrm>
                <a:off x="7354356" y="2927468"/>
                <a:ext cx="1359416" cy="415498"/>
              </a:xfrm>
              <a:prstGeom prst="rect">
                <a:avLst/>
              </a:prstGeom>
            </p:spPr>
            <p:txBody>
              <a:bodyPr wrap="square">
                <a:spAutoFit/>
              </a:bodyPr>
              <a:lstStyle>
                <a:defPPr>
                  <a:defRPr lang="zh-CN"/>
                </a:defPPr>
                <a:lvl1pPr>
                  <a:lnSpc>
                    <a:spcPct val="120000"/>
                  </a:lnSpc>
                  <a:defRPr sz="32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ctr">
                  <a:lnSpc>
                    <a:spcPct val="100000"/>
                  </a:lnSpc>
                </a:pPr>
                <a:r>
                  <a:rPr lang="zh-CN" altLang="en-US" sz="2100" b="1" dirty="0">
                    <a:solidFill>
                      <a:srgbClr val="0057A6"/>
                    </a:solidFill>
                    <a:latin typeface="+mn-ea"/>
                    <a:ea typeface="+mn-ea"/>
                  </a:rPr>
                  <a:t>深度学习</a:t>
                </a:r>
                <a:endParaRPr lang="zh-CN" altLang="en-US" sz="2100" b="1" dirty="0">
                  <a:solidFill>
                    <a:srgbClr val="0057A6"/>
                  </a:solidFill>
                  <a:latin typeface="+mn-ea"/>
                  <a:ea typeface="+mn-ea"/>
                </a:endParaRPr>
              </a:p>
            </p:txBody>
          </p:sp>
          <p:sp>
            <p:nvSpPr>
              <p:cNvPr id="22" name="矩形: 圆角 95"/>
              <p:cNvSpPr/>
              <p:nvPr/>
            </p:nvSpPr>
            <p:spPr>
              <a:xfrm>
                <a:off x="8725636" y="1709610"/>
                <a:ext cx="2489045" cy="517329"/>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dirty="0"/>
              </a:p>
            </p:txBody>
          </p:sp>
          <p:sp>
            <p:nvSpPr>
              <p:cNvPr id="24" name="TextBox 4"/>
              <p:cNvSpPr txBox="1"/>
              <p:nvPr/>
            </p:nvSpPr>
            <p:spPr>
              <a:xfrm>
                <a:off x="8889279" y="1687563"/>
                <a:ext cx="2562404" cy="660144"/>
              </a:xfrm>
              <a:prstGeom prst="rect">
                <a:avLst/>
              </a:prstGeom>
              <a:noFill/>
            </p:spPr>
            <p:txBody>
              <a:bodyPr wrap="square" lIns="0" tIns="144000" rIns="216000" bIns="144000" rtlCol="0">
                <a:spAutoFit/>
              </a:bodyPr>
              <a:lstStyle/>
              <a:p>
                <a:pPr defTabSz="1219200">
                  <a:defRPr/>
                </a:pPr>
                <a:r>
                  <a:rPr lang="zh-CN" altLang="en-US" sz="1200" dirty="0">
                    <a:solidFill>
                      <a:srgbClr val="0057A6"/>
                    </a:solidFill>
                    <a:latin typeface="+mn-ea"/>
                  </a:rPr>
                  <a:t>联合推断：多视角、多图片联合推断，减少过杀漏检率</a:t>
                </a:r>
                <a:endParaRPr lang="zh-CN" altLang="en-US" sz="1200" dirty="0">
                  <a:solidFill>
                    <a:srgbClr val="0057A6"/>
                  </a:solidFill>
                  <a:latin typeface="+mn-ea"/>
                </a:endParaRPr>
              </a:p>
            </p:txBody>
          </p:sp>
          <p:sp>
            <p:nvSpPr>
              <p:cNvPr id="25" name="矩形: 圆角 97"/>
              <p:cNvSpPr/>
              <p:nvPr/>
            </p:nvSpPr>
            <p:spPr>
              <a:xfrm>
                <a:off x="9274553" y="3986155"/>
                <a:ext cx="1906934" cy="535648"/>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a:p>
            </p:txBody>
          </p:sp>
          <p:sp>
            <p:nvSpPr>
              <p:cNvPr id="26" name="TextBox 4"/>
              <p:cNvSpPr txBox="1"/>
              <p:nvPr/>
            </p:nvSpPr>
            <p:spPr>
              <a:xfrm>
                <a:off x="9540230" y="3997649"/>
                <a:ext cx="1449216" cy="475478"/>
              </a:xfrm>
              <a:prstGeom prst="rect">
                <a:avLst/>
              </a:prstGeom>
              <a:noFill/>
            </p:spPr>
            <p:txBody>
              <a:bodyPr wrap="none" lIns="0" tIns="144000" rIns="216000" bIns="144000" rtlCol="0">
                <a:spAutoFit/>
              </a:bodyPr>
              <a:lstStyle/>
              <a:p>
                <a:pPr defTabSz="1219200">
                  <a:defRPr/>
                </a:pPr>
                <a:r>
                  <a:rPr lang="zh-CN" altLang="en-US" sz="1200" dirty="0">
                    <a:solidFill>
                      <a:srgbClr val="0057A6"/>
                    </a:solidFill>
                    <a:latin typeface="+mn-ea"/>
                  </a:rPr>
                  <a:t>效率：算法时间短</a:t>
                </a:r>
                <a:endParaRPr lang="en-US" altLang="zh-CN" sz="1200" dirty="0">
                  <a:solidFill>
                    <a:srgbClr val="0057A6"/>
                  </a:solidFill>
                  <a:latin typeface="+mn-ea"/>
                </a:endParaRPr>
              </a:p>
            </p:txBody>
          </p:sp>
          <p:sp>
            <p:nvSpPr>
              <p:cNvPr id="27" name="TextBox 4"/>
              <p:cNvSpPr txBox="1"/>
              <p:nvPr/>
            </p:nvSpPr>
            <p:spPr>
              <a:xfrm>
                <a:off x="4317440" y="2816720"/>
                <a:ext cx="2111792" cy="660144"/>
              </a:xfrm>
              <a:prstGeom prst="rect">
                <a:avLst/>
              </a:prstGeom>
              <a:noFill/>
            </p:spPr>
            <p:txBody>
              <a:bodyPr wrap="square" lIns="0" tIns="144000" rIns="0" bIns="144000" rtlCol="0">
                <a:spAutoFit/>
              </a:bodyPr>
              <a:lstStyle/>
              <a:p>
                <a:pPr algn="ctr" defTabSz="1219200">
                  <a:defRPr/>
                </a:pPr>
                <a:r>
                  <a:rPr lang="zh-CN" altLang="en-US" sz="1200" dirty="0">
                    <a:solidFill>
                      <a:srgbClr val="0057A6"/>
                    </a:solidFill>
                    <a:latin typeface="+mn-ea"/>
                  </a:rPr>
                  <a:t>迁移训练库：是基于历史数据的经验，对未来数据的推断</a:t>
                </a:r>
                <a:endParaRPr lang="zh-CN" altLang="en-US" sz="1200" dirty="0">
                  <a:solidFill>
                    <a:srgbClr val="0057A6"/>
                  </a:solidFill>
                  <a:latin typeface="+mn-ea"/>
                </a:endParaRPr>
              </a:p>
            </p:txBody>
          </p:sp>
          <p:sp>
            <p:nvSpPr>
              <p:cNvPr id="28" name="矩形: 圆角 103"/>
              <p:cNvSpPr/>
              <p:nvPr/>
            </p:nvSpPr>
            <p:spPr>
              <a:xfrm flipH="1">
                <a:off x="4373978" y="1653598"/>
                <a:ext cx="2647283" cy="669384"/>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dirty="0"/>
              </a:p>
            </p:txBody>
          </p:sp>
          <p:sp>
            <p:nvSpPr>
              <p:cNvPr id="29" name="矩形: 圆角 105"/>
              <p:cNvSpPr/>
              <p:nvPr/>
            </p:nvSpPr>
            <p:spPr>
              <a:xfrm flipH="1">
                <a:off x="4102955" y="3964048"/>
                <a:ext cx="2647283" cy="535648"/>
              </a:xfrm>
              <a:prstGeom prst="roundRect">
                <a:avLst>
                  <a:gd name="adj" fmla="val 50000"/>
                </a:avLst>
              </a:prstGeom>
              <a:gradFill>
                <a:gsLst>
                  <a:gs pos="48000">
                    <a:srgbClr val="46C6E3">
                      <a:alpha val="72000"/>
                    </a:srgbClr>
                  </a:gs>
                  <a:gs pos="85000">
                    <a:srgbClr val="0076BE">
                      <a:alpha val="76000"/>
                    </a:srgbClr>
                  </a:gs>
                </a:gsLst>
                <a:lin ang="0" scaled="0"/>
              </a:gradFill>
              <a:ln>
                <a:gradFill>
                  <a:gsLst>
                    <a:gs pos="0">
                      <a:srgbClr val="18C4FC"/>
                    </a:gs>
                    <a:gs pos="66000">
                      <a:srgbClr val="0070C0"/>
                    </a:gs>
                  </a:gsLst>
                  <a:lin ang="0" scaled="0"/>
                </a:gradFill>
              </a:ln>
            </p:spPr>
            <p:txBody>
              <a:bodyPr vert="horz" wrap="square" lIns="182880" tIns="91440" rIns="182880" bIns="91440" numCol="1" anchor="t" anchorCtr="0" compatLnSpc="1"/>
              <a:lstStyle/>
              <a:p>
                <a:endParaRPr lang="zh-CN" altLang="en-US" sz="7200"/>
              </a:p>
            </p:txBody>
          </p:sp>
          <p:sp>
            <p:nvSpPr>
              <p:cNvPr id="31" name="TextBox 4"/>
              <p:cNvSpPr txBox="1"/>
              <p:nvPr/>
            </p:nvSpPr>
            <p:spPr>
              <a:xfrm>
                <a:off x="4272029" y="3905805"/>
                <a:ext cx="2266520" cy="660144"/>
              </a:xfrm>
              <a:prstGeom prst="rect">
                <a:avLst/>
              </a:prstGeom>
              <a:noFill/>
            </p:spPr>
            <p:txBody>
              <a:bodyPr wrap="square" lIns="0" tIns="144000" rIns="0" bIns="144000" rtlCol="0">
                <a:spAutoFit/>
              </a:bodyPr>
              <a:lstStyle/>
              <a:p>
                <a:pPr defTabSz="1219200">
                  <a:defRPr/>
                </a:pPr>
                <a:r>
                  <a:rPr lang="zh-CN" altLang="en-US" sz="1200" dirty="0">
                    <a:solidFill>
                      <a:srgbClr val="0057A6"/>
                    </a:solidFill>
                    <a:latin typeface="+mn-ea"/>
                  </a:rPr>
                  <a:t>多维度关联：线性、灰度等关联因子去除干扰，减少过杀、漏检</a:t>
                </a:r>
                <a:endParaRPr lang="zh-CN" altLang="en-US" sz="1200" dirty="0">
                  <a:solidFill>
                    <a:srgbClr val="0057A6"/>
                  </a:solidFill>
                  <a:latin typeface="+mn-ea"/>
                </a:endParaRPr>
              </a:p>
            </p:txBody>
          </p:sp>
          <p:sp>
            <p:nvSpPr>
              <p:cNvPr id="32" name="矩形: 圆角 109"/>
              <p:cNvSpPr/>
              <p:nvPr/>
            </p:nvSpPr>
            <p:spPr>
              <a:xfrm flipH="1">
                <a:off x="9123838" y="2477890"/>
                <a:ext cx="2647283"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Arial" panose="020B0604020202020204"/>
                  <a:ea typeface="微软雅黑 Light" panose="020B0502040204020203" charset="-122"/>
                </a:endParaRPr>
              </a:p>
            </p:txBody>
          </p:sp>
          <p:sp>
            <p:nvSpPr>
              <p:cNvPr id="33" name="矩形: 圆角 110"/>
              <p:cNvSpPr/>
              <p:nvPr/>
            </p:nvSpPr>
            <p:spPr>
              <a:xfrm flipH="1">
                <a:off x="8144349" y="4521803"/>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34" name="矩形: 圆角 111"/>
              <p:cNvSpPr/>
              <p:nvPr/>
            </p:nvSpPr>
            <p:spPr>
              <a:xfrm flipH="1">
                <a:off x="9799987" y="3646765"/>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35" name="矩形: 圆角 112"/>
              <p:cNvSpPr/>
              <p:nvPr/>
            </p:nvSpPr>
            <p:spPr>
              <a:xfrm>
                <a:off x="6710369" y="3999334"/>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latin typeface="Arial" panose="020B0604020202020204"/>
                    <a:ea typeface="微软雅黑 Light" panose="020B0502040204020203" charset="-122"/>
                  </a:rPr>
                  <a:t> </a:t>
                </a:r>
                <a:endParaRPr lang="zh-CN" altLang="en-US" sz="1200" dirty="0">
                  <a:solidFill>
                    <a:prstClr val="white"/>
                  </a:solidFill>
                  <a:latin typeface="Arial" panose="020B0604020202020204"/>
                  <a:ea typeface="微软雅黑 Light" panose="020B0502040204020203" charset="-122"/>
                </a:endParaRPr>
              </a:p>
            </p:txBody>
          </p:sp>
          <p:sp>
            <p:nvSpPr>
              <p:cNvPr id="36" name="矩形: 圆角 113"/>
              <p:cNvSpPr/>
              <p:nvPr/>
            </p:nvSpPr>
            <p:spPr>
              <a:xfrm>
                <a:off x="4170917" y="3622828"/>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37" name="矩形: 圆角 114"/>
              <p:cNvSpPr/>
              <p:nvPr/>
            </p:nvSpPr>
            <p:spPr>
              <a:xfrm>
                <a:off x="6069656" y="2425613"/>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38" name="矩形: 圆角 115"/>
              <p:cNvSpPr/>
              <p:nvPr/>
            </p:nvSpPr>
            <p:spPr>
              <a:xfrm>
                <a:off x="6700594" y="1438271"/>
                <a:ext cx="1096185" cy="21736"/>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39" name="矩形: 圆角 117"/>
              <p:cNvSpPr/>
              <p:nvPr/>
            </p:nvSpPr>
            <p:spPr>
              <a:xfrm>
                <a:off x="6230316" y="3224677"/>
                <a:ext cx="772461" cy="45719"/>
              </a:xfrm>
              <a:prstGeom prst="roundRect">
                <a:avLst>
                  <a:gd name="adj" fmla="val 50000"/>
                </a:avLst>
              </a:prstGeom>
              <a:gradFill>
                <a:gsLst>
                  <a:gs pos="80000">
                    <a:srgbClr val="18C4FC"/>
                  </a:gs>
                  <a:gs pos="0">
                    <a:srgbClr val="00B0F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Arial" panose="020B0604020202020204"/>
                  <a:ea typeface="微软雅黑 Light" panose="020B0502040204020203" charset="-122"/>
                </a:endParaRPr>
              </a:p>
            </p:txBody>
          </p:sp>
          <p:sp>
            <p:nvSpPr>
              <p:cNvPr id="40" name="椭圆 39"/>
              <p:cNvSpPr/>
              <p:nvPr/>
            </p:nvSpPr>
            <p:spPr>
              <a:xfrm>
                <a:off x="7308015" y="2438058"/>
                <a:ext cx="1423207" cy="1423207"/>
              </a:xfrm>
              <a:prstGeom prst="ellipse">
                <a:avLst/>
              </a:prstGeom>
              <a:noFill/>
              <a:ln w="6350">
                <a:solidFill>
                  <a:srgbClr val="18C4F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dirty="0"/>
              </a:p>
            </p:txBody>
          </p:sp>
          <p:sp>
            <p:nvSpPr>
              <p:cNvPr id="41" name="圆角矩形 3"/>
              <p:cNvSpPr/>
              <p:nvPr/>
            </p:nvSpPr>
            <p:spPr>
              <a:xfrm>
                <a:off x="7726450" y="1615260"/>
                <a:ext cx="521143" cy="521142"/>
              </a:xfrm>
              <a:prstGeom prst="ellipse">
                <a:avLst/>
              </a:prstGeom>
              <a:gradFill flip="none" rotWithShape="1">
                <a:gsLst>
                  <a:gs pos="47000">
                    <a:srgbClr val="46C6E3"/>
                  </a:gs>
                  <a:gs pos="100000">
                    <a:schemeClr val="bg1">
                      <a:alpha val="36000"/>
                    </a:schemeClr>
                  </a:gs>
                </a:gsLst>
                <a:lin ang="5400000" scaled="0"/>
                <a:tileRect/>
              </a:gradFill>
              <a:ln w="12700" cap="flat" cmpd="sng" algn="ctr">
                <a:gradFill>
                  <a:gsLst>
                    <a:gs pos="26000">
                      <a:srgbClr val="00B0F0"/>
                    </a:gs>
                    <a:gs pos="81000">
                      <a:srgbClr val="97E4FF">
                        <a:alpha val="0"/>
                      </a:srgbClr>
                    </a:gs>
                  </a:gsLst>
                  <a:lin ang="5400000" scaled="1"/>
                </a:gradFill>
                <a:prstDash val="solid"/>
                <a:miter lim="800000"/>
              </a:ln>
              <a:effectLst/>
            </p:spPr>
            <p:txBody>
              <a:bodyPr rtlCol="0" anchor="ctr"/>
              <a:lstStyle/>
              <a:p>
                <a:pPr algn="ctr" defTabSz="457200">
                  <a:defRPr/>
                </a:pPr>
                <a:endParaRPr lang="zh-CN" altLang="en-US" sz="4000" dirty="0">
                  <a:solidFill>
                    <a:schemeClr val="bg1"/>
                  </a:solidFill>
                  <a:cs typeface="+mn-ea"/>
                  <a:sym typeface="+mn-lt"/>
                </a:endParaRPr>
              </a:p>
            </p:txBody>
          </p:sp>
          <p:sp>
            <p:nvSpPr>
              <p:cNvPr id="42" name="圆角矩形 3"/>
              <p:cNvSpPr/>
              <p:nvPr/>
            </p:nvSpPr>
            <p:spPr>
              <a:xfrm>
                <a:off x="8912015" y="3320570"/>
                <a:ext cx="521143" cy="521142"/>
              </a:xfrm>
              <a:prstGeom prst="ellipse">
                <a:avLst/>
              </a:prstGeom>
              <a:gradFill flip="none" rotWithShape="1">
                <a:gsLst>
                  <a:gs pos="47000">
                    <a:srgbClr val="46C6E3"/>
                  </a:gs>
                  <a:gs pos="100000">
                    <a:schemeClr val="bg1">
                      <a:alpha val="36000"/>
                    </a:schemeClr>
                  </a:gs>
                </a:gsLst>
                <a:lin ang="5400000" scaled="0"/>
                <a:tileRect/>
              </a:gradFill>
              <a:ln w="12700" cap="flat" cmpd="sng" algn="ctr">
                <a:gradFill>
                  <a:gsLst>
                    <a:gs pos="26000">
                      <a:srgbClr val="00B0F0"/>
                    </a:gs>
                    <a:gs pos="81000">
                      <a:srgbClr val="97E4FF">
                        <a:alpha val="0"/>
                      </a:srgbClr>
                    </a:gs>
                  </a:gsLst>
                  <a:lin ang="5400000" scaled="1"/>
                </a:gradFill>
                <a:prstDash val="solid"/>
                <a:miter lim="800000"/>
              </a:ln>
              <a:effectLst/>
            </p:spPr>
            <p:txBody>
              <a:bodyPr rtlCol="0" anchor="ctr"/>
              <a:lstStyle/>
              <a:p>
                <a:pPr algn="ctr" defTabSz="457200">
                  <a:defRPr/>
                </a:pPr>
                <a:endParaRPr lang="zh-CN" altLang="en-US" sz="4000" b="1" dirty="0">
                  <a:solidFill>
                    <a:schemeClr val="bg1"/>
                  </a:solidFill>
                  <a:cs typeface="+mn-ea"/>
                  <a:sym typeface="+mn-lt"/>
                </a:endParaRPr>
              </a:p>
            </p:txBody>
          </p:sp>
          <p:sp>
            <p:nvSpPr>
              <p:cNvPr id="43" name="圆角矩形 3"/>
              <p:cNvSpPr/>
              <p:nvPr/>
            </p:nvSpPr>
            <p:spPr>
              <a:xfrm>
                <a:off x="6538549" y="3320930"/>
                <a:ext cx="521143" cy="521142"/>
              </a:xfrm>
              <a:prstGeom prst="ellipse">
                <a:avLst/>
              </a:prstGeom>
              <a:gradFill flip="none" rotWithShape="1">
                <a:gsLst>
                  <a:gs pos="47000">
                    <a:srgbClr val="46C6E3"/>
                  </a:gs>
                  <a:gs pos="100000">
                    <a:schemeClr val="bg1">
                      <a:alpha val="36000"/>
                    </a:schemeClr>
                  </a:gs>
                </a:gsLst>
                <a:lin ang="5400000" scaled="0"/>
                <a:tileRect/>
              </a:gradFill>
              <a:ln w="12700" cap="flat" cmpd="sng" algn="ctr">
                <a:gradFill>
                  <a:gsLst>
                    <a:gs pos="26000">
                      <a:srgbClr val="00B0F0"/>
                    </a:gs>
                    <a:gs pos="81000">
                      <a:srgbClr val="97E4FF">
                        <a:alpha val="0"/>
                      </a:srgbClr>
                    </a:gs>
                  </a:gsLst>
                  <a:lin ang="5400000" scaled="1"/>
                </a:gradFill>
                <a:prstDash val="solid"/>
                <a:miter lim="800000"/>
              </a:ln>
              <a:effectLst/>
            </p:spPr>
            <p:txBody>
              <a:bodyPr rtlCol="0" anchor="ctr"/>
              <a:lstStyle/>
              <a:p>
                <a:pPr algn="ctr" defTabSz="457200">
                  <a:defRPr/>
                </a:pPr>
                <a:endParaRPr lang="zh-CN" altLang="en-US" sz="4000" dirty="0">
                  <a:solidFill>
                    <a:schemeClr val="bg1"/>
                  </a:solidFill>
                  <a:cs typeface="+mn-ea"/>
                  <a:sym typeface="+mn-lt"/>
                </a:endParaRPr>
              </a:p>
            </p:txBody>
          </p:sp>
          <p:sp>
            <p:nvSpPr>
              <p:cNvPr id="44" name="矩形 43"/>
              <p:cNvSpPr/>
              <p:nvPr/>
            </p:nvSpPr>
            <p:spPr>
              <a:xfrm>
                <a:off x="7786173" y="1644999"/>
                <a:ext cx="542354" cy="461665"/>
              </a:xfrm>
              <a:prstGeom prst="rect">
                <a:avLst/>
              </a:prstGeom>
            </p:spPr>
            <p:txBody>
              <a:bodyPr wrap="square">
                <a:spAutoFit/>
              </a:bodyPr>
              <a:lstStyle/>
              <a:p>
                <a:pPr defTabSz="1219200">
                  <a:defRPr/>
                </a:pPr>
                <a:r>
                  <a:rPr lang="zh-CN" altLang="en-US" sz="1200" b="1" dirty="0">
                    <a:solidFill>
                      <a:srgbClr val="0057A6"/>
                    </a:solidFill>
                    <a:latin typeface="+mn-ea"/>
                  </a:rPr>
                  <a:t>减少误判</a:t>
                </a:r>
                <a:endParaRPr lang="zh-CN" altLang="en-US" sz="1200" b="1" dirty="0">
                  <a:solidFill>
                    <a:srgbClr val="0057A6"/>
                  </a:solidFill>
                  <a:latin typeface="+mn-ea"/>
                </a:endParaRPr>
              </a:p>
            </p:txBody>
          </p:sp>
          <p:sp>
            <p:nvSpPr>
              <p:cNvPr id="45" name="矩形 44"/>
              <p:cNvSpPr/>
              <p:nvPr/>
            </p:nvSpPr>
            <p:spPr>
              <a:xfrm>
                <a:off x="8971745" y="3367892"/>
                <a:ext cx="542354" cy="461665"/>
              </a:xfrm>
              <a:prstGeom prst="rect">
                <a:avLst/>
              </a:prstGeom>
            </p:spPr>
            <p:txBody>
              <a:bodyPr wrap="square">
                <a:spAutoFit/>
              </a:bodyPr>
              <a:lstStyle/>
              <a:p>
                <a:pPr defTabSz="1219200">
                  <a:defRPr/>
                </a:pPr>
                <a:r>
                  <a:rPr lang="zh-CN" altLang="en-US" sz="1200" b="1" dirty="0">
                    <a:solidFill>
                      <a:srgbClr val="0057A6"/>
                    </a:solidFill>
                    <a:latin typeface="+mn-ea"/>
                  </a:rPr>
                  <a:t>提升良率</a:t>
                </a:r>
                <a:endParaRPr lang="zh-CN" altLang="en-US" sz="1200" b="1" dirty="0">
                  <a:solidFill>
                    <a:srgbClr val="0057A6"/>
                  </a:solidFill>
                  <a:latin typeface="+mn-ea"/>
                </a:endParaRPr>
              </a:p>
            </p:txBody>
          </p:sp>
          <p:sp>
            <p:nvSpPr>
              <p:cNvPr id="46" name="矩形 45"/>
              <p:cNvSpPr/>
              <p:nvPr/>
            </p:nvSpPr>
            <p:spPr>
              <a:xfrm>
                <a:off x="6589487" y="3359461"/>
                <a:ext cx="542354" cy="461665"/>
              </a:xfrm>
              <a:prstGeom prst="rect">
                <a:avLst/>
              </a:prstGeom>
            </p:spPr>
            <p:txBody>
              <a:bodyPr wrap="square">
                <a:spAutoFit/>
              </a:bodyPr>
              <a:lstStyle/>
              <a:p>
                <a:pPr defTabSz="1219200">
                  <a:defRPr/>
                </a:pPr>
                <a:r>
                  <a:rPr lang="zh-CN" altLang="en-US" sz="1200" b="1" dirty="0">
                    <a:solidFill>
                      <a:srgbClr val="0057A6"/>
                    </a:solidFill>
                    <a:latin typeface="+mn-ea"/>
                  </a:rPr>
                  <a:t>提高效率</a:t>
                </a:r>
                <a:endParaRPr lang="zh-CN" altLang="en-US" sz="1200" b="1" dirty="0">
                  <a:solidFill>
                    <a:srgbClr val="0057A6"/>
                  </a:solidFill>
                  <a:latin typeface="+mn-ea"/>
                </a:endParaRPr>
              </a:p>
            </p:txBody>
          </p:sp>
          <p:sp>
            <p:nvSpPr>
              <p:cNvPr id="47" name="TextBox 4"/>
              <p:cNvSpPr txBox="1"/>
              <p:nvPr/>
            </p:nvSpPr>
            <p:spPr>
              <a:xfrm>
                <a:off x="4643389" y="1755836"/>
                <a:ext cx="2204084" cy="475478"/>
              </a:xfrm>
              <a:prstGeom prst="rect">
                <a:avLst/>
              </a:prstGeom>
              <a:noFill/>
            </p:spPr>
            <p:txBody>
              <a:bodyPr wrap="square" lIns="0" tIns="144000" rIns="0" bIns="144000" rtlCol="0">
                <a:spAutoFit/>
              </a:bodyPr>
              <a:lstStyle/>
              <a:p>
                <a:pPr defTabSz="1219200">
                  <a:defRPr/>
                </a:pPr>
                <a:r>
                  <a:rPr lang="en-US" altLang="zh-CN" sz="1200" dirty="0">
                    <a:solidFill>
                      <a:srgbClr val="0057A6"/>
                    </a:solidFill>
                    <a:latin typeface="+mn-ea"/>
                  </a:rPr>
                  <a:t>: </a:t>
                </a:r>
                <a:r>
                  <a:rPr lang="zh-CN" altLang="en-US" sz="1200" dirty="0">
                    <a:solidFill>
                      <a:srgbClr val="0057A6"/>
                    </a:solidFill>
                    <a:latin typeface="+mn-ea"/>
                  </a:rPr>
                  <a:t>数据增强：确保模型稳定</a:t>
                </a:r>
                <a:endParaRPr lang="zh-CN" altLang="en-US" sz="1200" dirty="0">
                  <a:solidFill>
                    <a:srgbClr val="0057A6"/>
                  </a:solidFill>
                  <a:latin typeface="+mn-ea"/>
                </a:endParaRPr>
              </a:p>
            </p:txBody>
          </p:sp>
        </p:grpSp>
      </p:grpSp>
      <p:pic>
        <p:nvPicPr>
          <p:cNvPr id="48" name="图片 47" descr="ai"/>
          <p:cNvPicPr>
            <a:picLocks noChangeAspect="1"/>
          </p:cNvPicPr>
          <p:nvPr/>
        </p:nvPicPr>
        <p:blipFill>
          <a:blip r:embed="rId2"/>
          <a:srcRect l="7538" t="-1086" r="2438" b="-2221"/>
          <a:stretch>
            <a:fillRect/>
          </a:stretch>
        </p:blipFill>
        <p:spPr>
          <a:xfrm>
            <a:off x="400653" y="1012789"/>
            <a:ext cx="2694419" cy="1692910"/>
          </a:xfrm>
          <a:prstGeom prst="rect">
            <a:avLst/>
          </a:prstGeom>
        </p:spPr>
      </p:pic>
      <p:sp>
        <p:nvSpPr>
          <p:cNvPr id="49" name="标题 1"/>
          <p:cNvSpPr txBox="1"/>
          <p:nvPr/>
        </p:nvSpPr>
        <p:spPr bwMode="auto">
          <a:xfrm>
            <a:off x="412196" y="3175863"/>
            <a:ext cx="2682877" cy="530034"/>
          </a:xfrm>
          <a:prstGeom prst="rect">
            <a:avLst/>
          </a:prstGeom>
          <a:solidFill>
            <a:srgbClr val="0077C0"/>
          </a:solidFill>
        </p:spPr>
        <p:txBody>
          <a:bodyPr vert="horz" wrap="square" lIns="91440" tIns="45720" rIns="91440" bIns="45720" numCol="1" rtlCol="0" anchor="t" anchorCtr="0" compatLnSpc="1">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1600" b="1" dirty="0">
                <a:solidFill>
                  <a:schemeClr val="bg1"/>
                </a:solidFill>
                <a:latin typeface="微软雅黑" panose="020B0503020204020204" charset="-122"/>
                <a:ea typeface="微软雅黑" panose="020B0503020204020204" charset="-122"/>
                <a:cs typeface="+mn-ea"/>
                <a:sym typeface="+mn-lt"/>
              </a:rPr>
              <a:t>DEEP LEARNING</a:t>
            </a:r>
            <a:br>
              <a:rPr lang="en-US" altLang="zh-CN" sz="1600" b="1" dirty="0">
                <a:solidFill>
                  <a:schemeClr val="bg1"/>
                </a:solidFill>
                <a:latin typeface="微软雅黑" panose="020B0503020204020204" charset="-122"/>
                <a:ea typeface="微软雅黑" panose="020B0503020204020204" charset="-122"/>
                <a:cs typeface="+mn-ea"/>
                <a:sym typeface="+mn-lt"/>
              </a:rPr>
            </a:br>
            <a:r>
              <a:rPr lang="en-US" altLang="zh-CN" sz="1600" b="1" dirty="0">
                <a:solidFill>
                  <a:schemeClr val="bg1"/>
                </a:solidFill>
                <a:latin typeface="微软雅黑" panose="020B0503020204020204" charset="-122"/>
                <a:ea typeface="微软雅黑" panose="020B0503020204020204" charset="-122"/>
                <a:cs typeface="+mn-ea"/>
                <a:sym typeface="+mn-lt"/>
              </a:rPr>
              <a:t>S-GAAMA</a:t>
            </a:r>
            <a:endParaRPr lang="zh-CN" altLang="en-US" sz="1600" b="1" dirty="0">
              <a:solidFill>
                <a:schemeClr val="bg1"/>
              </a:solidFill>
              <a:latin typeface="微软雅黑" panose="020B0503020204020204" charset="-122"/>
              <a:ea typeface="微软雅黑" panose="020B0503020204020204" charset="-122"/>
              <a:cs typeface="+mn-ea"/>
              <a:sym typeface="+mn-lt"/>
            </a:endParaRPr>
          </a:p>
        </p:txBody>
      </p:sp>
      <p:sp>
        <p:nvSpPr>
          <p:cNvPr id="50" name="矩形 6"/>
          <p:cNvSpPr/>
          <p:nvPr/>
        </p:nvSpPr>
        <p:spPr>
          <a:xfrm>
            <a:off x="498545" y="3744688"/>
            <a:ext cx="2591248" cy="3046988"/>
          </a:xfrm>
          <a:prstGeom prst="rect">
            <a:avLst/>
          </a:prstGeom>
          <a:ln>
            <a:noFill/>
          </a:ln>
        </p:spPr>
        <p:txBody>
          <a:bodyPr wrap="square">
            <a:spAutoFit/>
          </a:bodyPr>
          <a:lstStyle>
            <a:lvl1pPr marL="278130" indent="-278130">
              <a:defRPr sz="2400">
                <a:solidFill>
                  <a:schemeClr val="bg1"/>
                </a:solidFill>
                <a:latin typeface="Times New Roman" panose="02020603050405020304" pitchFamily="18" charset="0"/>
              </a:defRPr>
            </a:lvl1pPr>
            <a:lvl2pPr marL="742950" indent="-285750">
              <a:defRPr sz="2400">
                <a:solidFill>
                  <a:schemeClr val="bg1"/>
                </a:solidFill>
                <a:latin typeface="Times New Roman" panose="02020603050405020304" pitchFamily="18" charset="0"/>
              </a:defRPr>
            </a:lvl2pPr>
            <a:lvl3pPr marL="1143000" indent="-228600">
              <a:defRPr sz="2400">
                <a:solidFill>
                  <a:schemeClr val="bg1"/>
                </a:solidFill>
                <a:latin typeface="Times New Roman" panose="02020603050405020304" pitchFamily="18" charset="0"/>
              </a:defRPr>
            </a:lvl3pPr>
            <a:lvl4pPr marL="1600200" indent="-228600">
              <a:defRPr sz="2400">
                <a:solidFill>
                  <a:schemeClr val="bg1"/>
                </a:solidFill>
                <a:latin typeface="Times New Roman" panose="02020603050405020304" pitchFamily="18" charset="0"/>
              </a:defRPr>
            </a:lvl4pPr>
            <a:lvl5pPr marL="2057400" indent="-228600">
              <a:defRPr sz="2400">
                <a:solidFill>
                  <a:schemeClr val="bg1"/>
                </a:solidFill>
                <a:latin typeface="Times New Roman" panose="02020603050405020304" pitchFamily="18" charset="0"/>
              </a:defRPr>
            </a:lvl5pPr>
            <a:lvl6pPr marL="2514600" indent="-228600" defTabSz="448945" eaLnBrk="0" fontAlgn="base" hangingPunct="0">
              <a:spcBef>
                <a:spcPct val="0"/>
              </a:spcBef>
              <a:spcAft>
                <a:spcPct val="0"/>
              </a:spcAft>
              <a:defRPr sz="2400">
                <a:solidFill>
                  <a:schemeClr val="bg1"/>
                </a:solidFill>
                <a:latin typeface="Times New Roman" panose="02020603050405020304" pitchFamily="18" charset="0"/>
              </a:defRPr>
            </a:lvl6pPr>
            <a:lvl7pPr marL="2971800" indent="-228600" defTabSz="448945" eaLnBrk="0" fontAlgn="base" hangingPunct="0">
              <a:spcBef>
                <a:spcPct val="0"/>
              </a:spcBef>
              <a:spcAft>
                <a:spcPct val="0"/>
              </a:spcAft>
              <a:defRPr sz="2400">
                <a:solidFill>
                  <a:schemeClr val="bg1"/>
                </a:solidFill>
                <a:latin typeface="Times New Roman" panose="02020603050405020304" pitchFamily="18" charset="0"/>
              </a:defRPr>
            </a:lvl7pPr>
            <a:lvl8pPr marL="3429000" indent="-228600" defTabSz="448945" eaLnBrk="0" fontAlgn="base" hangingPunct="0">
              <a:spcBef>
                <a:spcPct val="0"/>
              </a:spcBef>
              <a:spcAft>
                <a:spcPct val="0"/>
              </a:spcAft>
              <a:defRPr sz="2400">
                <a:solidFill>
                  <a:schemeClr val="bg1"/>
                </a:solidFill>
                <a:latin typeface="Times New Roman" panose="02020603050405020304" pitchFamily="18" charset="0"/>
              </a:defRPr>
            </a:lvl8pPr>
            <a:lvl9pPr marL="3886200" indent="-228600" defTabSz="448945" eaLnBrk="0" fontAlgn="base" hangingPunct="0">
              <a:spcBef>
                <a:spcPct val="0"/>
              </a:spcBef>
              <a:spcAft>
                <a:spcPct val="0"/>
              </a:spcAft>
              <a:defRPr sz="2400">
                <a:solidFill>
                  <a:schemeClr val="bg1"/>
                </a:solidFill>
                <a:latin typeface="Times New Roman" panose="02020603050405020304" pitchFamily="18" charset="0"/>
              </a:defRPr>
            </a:lvl9pPr>
          </a:lstStyle>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像素级缺陷分割；</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高分辨率的网格结构提升小缺陷检测性能；</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多种在线工具进行数据增强，确保模型稳定；</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置信度和工艺辅助相结合的分类判断；</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调用模型迁移训练库，大数据识别缺陷；</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依据光度立体多视角联合缺陷判断体系；</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实物与图像结合的标签体系，确保训练、标注的准确性；</a:t>
            </a:r>
            <a:endParaRPr lang="zh-CN" altLang="en-US" sz="1200" dirty="0">
              <a:solidFill>
                <a:schemeClr val="tx1"/>
              </a:solidFill>
              <a:latin typeface="宋体" panose="02010600030101010101" pitchFamily="2" charset="-122"/>
              <a:ea typeface="宋体" panose="02010600030101010101" pitchFamily="2" charset="-122"/>
            </a:endParaRPr>
          </a:p>
          <a:p>
            <a:pPr>
              <a:buClr>
                <a:srgbClr val="055CAA"/>
              </a:buClr>
            </a:pPr>
            <a:r>
              <a:rPr lang="en-US" altLang="zh-CN" sz="1200" dirty="0">
                <a:solidFill>
                  <a:schemeClr val="tx1"/>
                </a:solidFill>
                <a:latin typeface="宋体" panose="02010600030101010101" pitchFamily="2" charset="-122"/>
                <a:ea typeface="宋体" panose="02010600030101010101" pitchFamily="2" charset="-122"/>
              </a:rPr>
              <a:t>•</a:t>
            </a:r>
            <a:r>
              <a:rPr lang="zh-CN" altLang="en-US" sz="1200" dirty="0">
                <a:solidFill>
                  <a:schemeClr val="tx1"/>
                </a:solidFill>
                <a:latin typeface="宋体" panose="02010600030101010101" pitchFamily="2" charset="-122"/>
                <a:ea typeface="宋体" panose="02010600030101010101" pitchFamily="2" charset="-122"/>
              </a:rPr>
              <a:t>线性、灰度多维度关联因子去除干扰，减少过杀、漏检；</a:t>
            </a:r>
            <a:endParaRPr lang="en-US" altLang="zh-CN" sz="1200" dirty="0">
              <a:solidFill>
                <a:schemeClr val="tx1"/>
              </a:solidFill>
              <a:latin typeface="宋体" panose="02010600030101010101" pitchFamily="2" charset="-122"/>
              <a:ea typeface="宋体" panose="02010600030101010101" pitchFamily="2" charset="-122"/>
            </a:endParaRPr>
          </a:p>
          <a:p>
            <a:pPr>
              <a:spcAft>
                <a:spcPts val="245"/>
              </a:spcAft>
              <a:buSzPct val="90000"/>
              <a:buFont typeface="Wingdings" panose="05000000000000000000" pitchFamily="2" charset="2"/>
              <a:buChar char="l"/>
            </a:pPr>
            <a:endParaRPr lang="zh-CN" altLang="en-US" sz="1200" dirty="0">
              <a:solidFill>
                <a:schemeClr val="tx1"/>
              </a:solidFill>
              <a:latin typeface="宋体" panose="02010600030101010101" pitchFamily="2" charset="-122"/>
              <a:ea typeface="宋体" panose="02010600030101010101" pitchFamily="2" charset="-122"/>
              <a:cs typeface="+mn-ea"/>
              <a:sym typeface="+mn-lt"/>
            </a:endParaRPr>
          </a:p>
        </p:txBody>
      </p:sp>
      <p:sp>
        <p:nvSpPr>
          <p:cNvPr id="51" name="矩形 50"/>
          <p:cNvSpPr/>
          <p:nvPr/>
        </p:nvSpPr>
        <p:spPr>
          <a:xfrm>
            <a:off x="3771939" y="5292454"/>
            <a:ext cx="7926705" cy="1023742"/>
          </a:xfrm>
          <a:prstGeom prst="rect">
            <a:avLst/>
          </a:prstGeom>
        </p:spPr>
        <p:txBody>
          <a:bodyPr wrap="square">
            <a:spAutoFit/>
          </a:bodyPr>
          <a:lstStyle>
            <a:lvl1pPr>
              <a:defRPr sz="2400">
                <a:solidFill>
                  <a:schemeClr val="bg1"/>
                </a:solidFill>
                <a:latin typeface="Times New Roman" panose="02020603050405020304" pitchFamily="18" charset="0"/>
              </a:defRPr>
            </a:lvl1pPr>
            <a:lvl2pPr marL="742950" indent="-285750">
              <a:defRPr sz="2400">
                <a:solidFill>
                  <a:schemeClr val="bg1"/>
                </a:solidFill>
                <a:latin typeface="Times New Roman" panose="02020603050405020304" pitchFamily="18" charset="0"/>
              </a:defRPr>
            </a:lvl2pPr>
            <a:lvl3pPr marL="1143000" indent="-228600">
              <a:defRPr sz="2400">
                <a:solidFill>
                  <a:schemeClr val="bg1"/>
                </a:solidFill>
                <a:latin typeface="Times New Roman" panose="02020603050405020304" pitchFamily="18" charset="0"/>
              </a:defRPr>
            </a:lvl3pPr>
            <a:lvl4pPr marL="1600200" indent="-228600">
              <a:defRPr sz="2400">
                <a:solidFill>
                  <a:schemeClr val="bg1"/>
                </a:solidFill>
                <a:latin typeface="Times New Roman" panose="02020603050405020304" pitchFamily="18" charset="0"/>
              </a:defRPr>
            </a:lvl4pPr>
            <a:lvl5pPr marL="2057400" indent="-228600">
              <a:defRPr sz="2400">
                <a:solidFill>
                  <a:schemeClr val="bg1"/>
                </a:solidFill>
                <a:latin typeface="Times New Roman" panose="02020603050405020304" pitchFamily="18" charset="0"/>
              </a:defRPr>
            </a:lvl5pPr>
            <a:lvl6pPr marL="2514600" indent="-228600" defTabSz="448945" eaLnBrk="0" fontAlgn="base" hangingPunct="0">
              <a:spcBef>
                <a:spcPct val="0"/>
              </a:spcBef>
              <a:spcAft>
                <a:spcPct val="0"/>
              </a:spcAft>
              <a:defRPr sz="2400">
                <a:solidFill>
                  <a:schemeClr val="bg1"/>
                </a:solidFill>
                <a:latin typeface="Times New Roman" panose="02020603050405020304" pitchFamily="18" charset="0"/>
              </a:defRPr>
            </a:lvl6pPr>
            <a:lvl7pPr marL="2971800" indent="-228600" defTabSz="448945" eaLnBrk="0" fontAlgn="base" hangingPunct="0">
              <a:spcBef>
                <a:spcPct val="0"/>
              </a:spcBef>
              <a:spcAft>
                <a:spcPct val="0"/>
              </a:spcAft>
              <a:defRPr sz="2400">
                <a:solidFill>
                  <a:schemeClr val="bg1"/>
                </a:solidFill>
                <a:latin typeface="Times New Roman" panose="02020603050405020304" pitchFamily="18" charset="0"/>
              </a:defRPr>
            </a:lvl7pPr>
            <a:lvl8pPr marL="3429000" indent="-228600" defTabSz="448945" eaLnBrk="0" fontAlgn="base" hangingPunct="0">
              <a:spcBef>
                <a:spcPct val="0"/>
              </a:spcBef>
              <a:spcAft>
                <a:spcPct val="0"/>
              </a:spcAft>
              <a:defRPr sz="2400">
                <a:solidFill>
                  <a:schemeClr val="bg1"/>
                </a:solidFill>
                <a:latin typeface="Times New Roman" panose="02020603050405020304" pitchFamily="18" charset="0"/>
              </a:defRPr>
            </a:lvl8pPr>
            <a:lvl9pPr marL="3886200" indent="-228600" defTabSz="448945" eaLnBrk="0" fontAlgn="base" hangingPunct="0">
              <a:spcBef>
                <a:spcPct val="0"/>
              </a:spcBef>
              <a:spcAft>
                <a:spcPct val="0"/>
              </a:spcAft>
              <a:defRPr sz="2400">
                <a:solidFill>
                  <a:schemeClr val="bg1"/>
                </a:solidFill>
                <a:latin typeface="Times New Roman" panose="02020603050405020304" pitchFamily="18" charset="0"/>
              </a:defRPr>
            </a:lvl9pPr>
          </a:lstStyle>
          <a:p>
            <a:pPr>
              <a:lnSpc>
                <a:spcPct val="150000"/>
              </a:lnSpc>
              <a:buClr>
                <a:srgbClr val="055CAA"/>
              </a:buClr>
            </a:pPr>
            <a:r>
              <a:rPr lang="zh-CN" altLang="en-US" sz="1400" spc="19" dirty="0">
                <a:solidFill>
                  <a:schemeClr val="tx1">
                    <a:lumMod val="75000"/>
                    <a:lumOff val="25000"/>
                  </a:schemeClr>
                </a:solidFill>
                <a:latin typeface="微软雅黑" panose="020B0503020204020204" charset="-122"/>
                <a:ea typeface="微软雅黑" panose="020B0503020204020204" charset="-122"/>
              </a:rPr>
              <a:t>检测图片放入算法中，对图片进行像素分割，选用高分辨率的网格结构，进行数据增强处理，按照缺陷类型不同赋予不同标签，结合多个视觉图像以及工艺参数联合判断，根据置信度分数调用迁移模型库数据，能够增强和快速的输出判定结果。</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773598" y="174443"/>
            <a:ext cx="6984365" cy="505969"/>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400" dirty="0">
                <a:latin typeface="等线" panose="02010600030101010101" charset="-122"/>
                <a:ea typeface="等线" panose="02010600030101010101" charset="-122"/>
              </a:rPr>
              <a:t>相机镜头详情</a:t>
            </a:r>
            <a:endParaRPr lang="en-US" altLang="zh-CN" sz="2400" spc="-40" dirty="0">
              <a:latin typeface="等线" panose="02010600030101010101" charset="-122"/>
              <a:ea typeface="等线" panose="02010600030101010101" charset="-122"/>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graphicFrame>
        <p:nvGraphicFramePr>
          <p:cNvPr id="10" name="表格 9"/>
          <p:cNvGraphicFramePr>
            <a:graphicFrameLocks noGrp="1"/>
          </p:cNvGraphicFramePr>
          <p:nvPr/>
        </p:nvGraphicFramePr>
        <p:xfrm>
          <a:off x="709074" y="1072433"/>
          <a:ext cx="5212325" cy="5337266"/>
        </p:xfrm>
        <a:graphic>
          <a:graphicData uri="http://schemas.openxmlformats.org/drawingml/2006/table">
            <a:tbl>
              <a:tblPr firstRow="1" bandRow="1">
                <a:tableStyleId>{5940675A-B579-460E-94D1-54222C63F5DA}</a:tableStyleId>
              </a:tblPr>
              <a:tblGrid>
                <a:gridCol w="876238"/>
                <a:gridCol w="1106196"/>
                <a:gridCol w="1662765"/>
                <a:gridCol w="1567126"/>
              </a:tblGrid>
              <a:tr h="310206">
                <a:tc gridSpan="4">
                  <a:txBody>
                    <a:bodyPr/>
                    <a:lstStyle/>
                    <a:p>
                      <a:pPr algn="ctr"/>
                      <a:r>
                        <a:rPr lang="zh-CN" altLang="en-US" sz="1200" b="1" dirty="0">
                          <a:latin typeface="微软雅黑" panose="020B0503020204020204" charset="-122"/>
                          <a:ea typeface="微软雅黑" panose="020B0503020204020204" charset="-122"/>
                        </a:rPr>
                        <a:t>相机核心参数</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tc>
                <a:tc hMerge="1">
                  <a:tcPr/>
                </a:tc>
                <a:tc hMerge="1">
                  <a:tcPr/>
                </a:tc>
              </a:tr>
              <a:tr h="310206">
                <a:tc gridSpan="2">
                  <a:txBody>
                    <a:bodyPr/>
                    <a:lstStyle/>
                    <a:p>
                      <a:pPr algn="ctr"/>
                      <a:r>
                        <a:rPr lang="zh-CN" altLang="en-US" sz="1200" b="1" dirty="0">
                          <a:latin typeface="微软雅黑" panose="020B0503020204020204" charset="-122"/>
                          <a:ea typeface="微软雅黑" panose="020B0503020204020204" charset="-122"/>
                        </a:rPr>
                        <a:t>检测面</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nchor="ctr"/>
                </a:tc>
                <a:tc>
                  <a:txBody>
                    <a:bodyPr/>
                    <a:lstStyle/>
                    <a:p>
                      <a:pPr algn="ctr"/>
                      <a:r>
                        <a:rPr lang="zh-CN" altLang="en-US" sz="1200" dirty="0">
                          <a:latin typeface="微软雅黑" panose="020B0503020204020204" charset="-122"/>
                          <a:ea typeface="微软雅黑" panose="020B0503020204020204" charset="-122"/>
                        </a:rPr>
                        <a:t>侧面</a:t>
                      </a:r>
                      <a:endParaRPr lang="zh-CN" altLang="en-US" sz="1200" dirty="0">
                        <a:latin typeface="微软雅黑" panose="020B0503020204020204" charset="-122"/>
                        <a:ea typeface="微软雅黑" panose="020B0503020204020204" charset="-122"/>
                      </a:endParaRPr>
                    </a:p>
                  </a:txBody>
                  <a:tcPr marL="45720" marR="45720" marT="22860" marB="22860" anchor="ctr"/>
                </a:tc>
                <a:tc>
                  <a:txBody>
                    <a:bodyPr/>
                    <a:lstStyle/>
                    <a:p>
                      <a:pPr algn="ctr"/>
                      <a:r>
                        <a:rPr lang="zh-CN" altLang="en-US" sz="1200">
                          <a:latin typeface="微软雅黑" panose="020B0503020204020204" charset="-122"/>
                          <a:ea typeface="微软雅黑" panose="020B0503020204020204" charset="-122"/>
                        </a:rPr>
                        <a:t>正面</a:t>
                      </a:r>
                      <a:endParaRPr lang="zh-CN" altLang="en-US" sz="1200" dirty="0">
                        <a:latin typeface="微软雅黑" panose="020B0503020204020204" charset="-122"/>
                        <a:ea typeface="微软雅黑" panose="020B0503020204020204" charset="-122"/>
                      </a:endParaRPr>
                    </a:p>
                  </a:txBody>
                  <a:tcPr marL="45720" marR="45720" marT="22860" marB="22860" anchor="ctr"/>
                </a:tc>
              </a:tr>
              <a:tr h="376643">
                <a:tc gridSpan="2">
                  <a:txBody>
                    <a:bodyPr/>
                    <a:lstStyle/>
                    <a:p>
                      <a:pPr algn="ctr"/>
                      <a:r>
                        <a:rPr lang="zh-CN" altLang="en-US" sz="1200" b="1" dirty="0">
                          <a:latin typeface="微软雅黑" panose="020B0503020204020204" charset="-122"/>
                          <a:ea typeface="微软雅黑" panose="020B0503020204020204" charset="-122"/>
                        </a:rPr>
                        <a:t>型号</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nchor="ctr"/>
                </a:tc>
                <a:tc gridSpan="2">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MVCA-500W-UC-24.2-07</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hMerge="1">
                  <a:tcPr anchor="ctr"/>
                </a:tc>
              </a:tr>
              <a:tr h="310206">
                <a:tc rowSpan="6">
                  <a:txBody>
                    <a:bodyPr/>
                    <a:lstStyle/>
                    <a:p>
                      <a:pPr algn="ctr"/>
                      <a:r>
                        <a:rPr lang="zh-CN" altLang="en-US" sz="1200" b="1" dirty="0">
                          <a:latin typeface="微软雅黑" panose="020B0503020204020204" charset="-122"/>
                          <a:ea typeface="微软雅黑" panose="020B0503020204020204" charset="-122"/>
                        </a:rPr>
                        <a:t>相机</a:t>
                      </a:r>
                      <a:endParaRPr lang="zh-CN" altLang="en-US" sz="1200" b="1" dirty="0">
                        <a:latin typeface="微软雅黑" panose="020B0503020204020204" charset="-122"/>
                        <a:ea typeface="微软雅黑" panose="020B0503020204020204" charset="-122"/>
                      </a:endParaRPr>
                    </a:p>
                  </a:txBody>
                  <a:tcPr marL="45720" marR="45720" marT="22860" marB="22860"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品牌</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gridSpan="2">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monoview</a:t>
                      </a:r>
                      <a:endParaRPr lang="zh-CN" alt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hMerge="1">
                  <a:tcP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传感器类型</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gridSpan="2">
                  <a:txBody>
                    <a:bodyPr/>
                    <a:lstStyle/>
                    <a:p>
                      <a:pPr algn="ctr" fontAlgn="ctr"/>
                      <a:r>
                        <a:rPr lang="en-US" sz="1200" b="0" i="0" u="none" strike="noStrike" dirty="0">
                          <a:solidFill>
                            <a:schemeClr val="tx1"/>
                          </a:solidFill>
                          <a:effectLst/>
                          <a:latin typeface="微软雅黑" panose="020B0503020204020204" charset="-122"/>
                          <a:ea typeface="微软雅黑" panose="020B0503020204020204" charset="-122"/>
                        </a:rPr>
                        <a:t>CMOS，</a:t>
                      </a:r>
                      <a:r>
                        <a:rPr lang="zh-CN" altLang="en-US" sz="1200" b="0" i="0" u="none" strike="noStrike" dirty="0">
                          <a:solidFill>
                            <a:schemeClr val="tx1"/>
                          </a:solidFill>
                          <a:effectLst/>
                          <a:latin typeface="微软雅黑" panose="020B0503020204020204" charset="-122"/>
                          <a:ea typeface="微软雅黑" panose="020B0503020204020204" charset="-122"/>
                        </a:rPr>
                        <a:t>全局快门</a:t>
                      </a:r>
                      <a:endParaRPr lang="zh-CN" alt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hMerge="1">
                  <a:tcPr marL="9525" marR="9525" marT="9525"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传感器型号</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gridSpan="2">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IMX250</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B w="12700" cap="flat" cmpd="sng" algn="ctr">
                      <a:solidFill>
                        <a:schemeClr val="tx1"/>
                      </a:solidFill>
                      <a:prstDash val="solid"/>
                      <a:round/>
                      <a:headEnd type="none" w="med" len="med"/>
                      <a:tailEnd type="none" w="med" len="med"/>
                    </a:lnB>
                  </a:tcPr>
                </a:tc>
                <a:tc hMerge="1">
                  <a:tcPr marL="9525" marR="9525" marT="9525"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像元尺寸</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R w="12700" cap="flat" cmpd="sng" algn="ctr">
                      <a:solidFill>
                        <a:schemeClr val="tx1"/>
                      </a:solidFill>
                      <a:prstDash val="solid"/>
                      <a:round/>
                      <a:headEnd type="none" w="med" len="med"/>
                      <a:tailEnd type="none" w="med" len="med"/>
                    </a:lnR>
                  </a:tcPr>
                </a:tc>
                <a:tc gridSpan="2">
                  <a:txBody>
                    <a:bodyPr/>
                    <a:lstStyle/>
                    <a:p>
                      <a:pPr algn="ctr" fontAlgn="ctr"/>
                      <a:r>
                        <a:rPr lang="en-US" sz="1200" b="0" i="0" u="none" strike="noStrike" dirty="0">
                          <a:solidFill>
                            <a:schemeClr val="tx1"/>
                          </a:solidFill>
                          <a:effectLst/>
                          <a:latin typeface="微软雅黑" panose="020B0503020204020204" charset="-122"/>
                          <a:ea typeface="微软雅黑" panose="020B0503020204020204" charset="-122"/>
                        </a:rPr>
                        <a:t>3.45 µm × 3.45 µm</a:t>
                      </a:r>
                      <a:endParaRPr 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cPr marL="9525" marR="9525" marT="9525"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靶面尺寸</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gridSpan="2">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2/3”</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T w="12700" cap="flat" cmpd="sng" algn="ctr">
                      <a:solidFill>
                        <a:schemeClr val="tx1"/>
                      </a:solidFill>
                      <a:prstDash val="solid"/>
                      <a:round/>
                      <a:headEnd type="none" w="med" len="med"/>
                      <a:tailEnd type="none" w="med" len="med"/>
                    </a:lnT>
                  </a:tcPr>
                </a:tc>
                <a:tc hMerge="1">
                  <a:tcPr marL="9525" marR="9525" marT="9525"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分辨率</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gridSpan="2">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2448 × 2048</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hMerge="1">
                  <a:tcPr marL="9525" marR="9525" marT="9525" marB="0" anchor="ctr"/>
                </a:tc>
              </a:tr>
              <a:tr h="617739">
                <a:tc rowSpan="7">
                  <a:txBody>
                    <a:bodyPr/>
                    <a:lstStyle/>
                    <a:p>
                      <a:pPr algn="ctr"/>
                      <a:r>
                        <a:rPr lang="zh-CN" altLang="en-US" sz="1200" b="1" dirty="0">
                          <a:latin typeface="微软雅黑" panose="020B0503020204020204" charset="-122"/>
                          <a:ea typeface="微软雅黑" panose="020B0503020204020204" charset="-122"/>
                        </a:rPr>
                        <a:t>镜头</a:t>
                      </a:r>
                      <a:endParaRPr lang="zh-CN" altLang="en-US" sz="1200" b="1" dirty="0">
                        <a:latin typeface="微软雅黑" panose="020B0503020204020204" charset="-122"/>
                        <a:ea typeface="微软雅黑" panose="020B0503020204020204" charset="-122"/>
                      </a:endParaRPr>
                    </a:p>
                  </a:txBody>
                  <a:tcPr marL="45720" marR="45720" marT="22860" marB="22860" anchor="ctr"/>
                </a:tc>
                <a:tc>
                  <a:txBody>
                    <a:bodyPr/>
                    <a:lstStyle/>
                    <a:p>
                      <a:r>
                        <a:rPr lang="zh-CN" altLang="en-US" sz="1200" b="1" dirty="0">
                          <a:latin typeface="微软雅黑" panose="020B0503020204020204" charset="-122"/>
                          <a:ea typeface="微软雅黑" panose="020B0503020204020204" charset="-122"/>
                        </a:rPr>
                        <a:t>型号</a:t>
                      </a:r>
                      <a:endParaRPr lang="zh-CN" altLang="en-US" sz="1200" b="1" dirty="0">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auto" latinLnBrk="0" hangingPunct="1">
                        <a:lnSpc>
                          <a:spcPct val="100000"/>
                        </a:lnSpc>
                        <a:spcBef>
                          <a:spcPts val="0"/>
                        </a:spcBef>
                        <a:spcAft>
                          <a:spcPts val="0"/>
                        </a:spcAft>
                        <a:buClrTx/>
                        <a:buSzTx/>
                        <a:buFontTx/>
                        <a:buNone/>
                        <a:defRPr/>
                      </a:pPr>
                      <a:r>
                        <a:rPr lang="en-US" altLang="zh-CN" sz="1200" b="0" i="0" u="none" strike="noStrike" cap="none" spc="0" baseline="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rPr>
                        <a:t>MVCL-WL-0.4X196-3/2-N-C-0</a:t>
                      </a:r>
                      <a:endParaRPr lang="en-US" altLang="zh-CN" sz="1200" b="0" i="0" u="none" strike="noStrike" cap="none" spc="0" baseline="0" dirty="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endParaRPr>
                    </a:p>
                  </a:txBody>
                  <a:tcPr marL="45720" marR="45720" marT="22860" marB="22860" anchor="ctr"/>
                </a:tc>
                <a:tc>
                  <a:txBody>
                    <a:bodyPr/>
                    <a:lstStyle/>
                    <a:p>
                      <a:pPr marL="0" marR="0" indent="0" algn="ctr" defTabSz="825500" eaLnBrk="1" fontAlgn="auto" latinLnBrk="0" hangingPunct="1">
                        <a:lnSpc>
                          <a:spcPct val="100000"/>
                        </a:lnSpc>
                        <a:spcBef>
                          <a:spcPts val="0"/>
                        </a:spcBef>
                        <a:spcAft>
                          <a:spcPts val="0"/>
                        </a:spcAft>
                        <a:buClrTx/>
                        <a:buSzTx/>
                        <a:buFontTx/>
                        <a:buNone/>
                        <a:defRPr/>
                      </a:pPr>
                      <a:r>
                        <a:rPr lang="en-US" altLang="zh-CN" sz="1200" b="0" i="0" u="none" strike="noStrike" cap="none" spc="0" baseline="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rPr>
                        <a:t>MVCL-WL-0.4X196-3/2-N-C-0</a:t>
                      </a:r>
                      <a:endParaRPr lang="en-US" altLang="zh-CN" sz="1200" b="0" i="0" u="none" strike="noStrike" cap="none" spc="0" baseline="0" dirty="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endParaRPr>
                    </a:p>
                  </a:txBody>
                  <a:tcPr marL="4763" marR="4763" marT="4763" marB="0" anchor="ctr"/>
                </a:tc>
              </a:tr>
              <a:tr h="310206">
                <a:tc vMerge="1">
                  <a:tcPr/>
                </a:tc>
                <a:tc>
                  <a:txBody>
                    <a:bodyPr/>
                    <a:lstStyle/>
                    <a:p>
                      <a:pPr marL="0" marR="0" indent="0" algn="ctr" defTabSz="825500" eaLnBrk="1" fontAlgn="auto" latinLnBrk="0" hangingPunct="1">
                        <a:lnSpc>
                          <a:spcPct val="100000"/>
                        </a:lnSpc>
                        <a:spcBef>
                          <a:spcPts val="0"/>
                        </a:spcBef>
                        <a:spcAft>
                          <a:spcPts val="0"/>
                        </a:spcAft>
                        <a:buClrTx/>
                        <a:buSzTx/>
                        <a:buFontTx/>
                        <a:buNone/>
                        <a:defRPr/>
                      </a:pPr>
                      <a:r>
                        <a:rPr lang="zh-CN" altLang="en-US" sz="1200" b="1" i="0" u="none" strike="noStrike" dirty="0">
                          <a:solidFill>
                            <a:schemeClr val="tx1"/>
                          </a:solidFill>
                          <a:effectLst/>
                          <a:latin typeface="微软雅黑" panose="020B0503020204020204" charset="-122"/>
                          <a:ea typeface="微软雅黑" panose="020B0503020204020204" charset="-122"/>
                        </a:rPr>
                        <a:t>品牌</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ctr" latinLnBrk="0" hangingPunct="1">
                        <a:lnSpc>
                          <a:spcPct val="100000"/>
                        </a:lnSpc>
                        <a:spcBef>
                          <a:spcPts val="0"/>
                        </a:spcBef>
                        <a:spcAft>
                          <a:spcPts val="0"/>
                        </a:spcAft>
                        <a:buClrTx/>
                        <a:buSzTx/>
                        <a:buFontTx/>
                        <a:buNone/>
                        <a:defRPr/>
                      </a:pPr>
                      <a:r>
                        <a:rPr lang="en-US" altLang="zh-CN" sz="1200" dirty="0">
                          <a:latin typeface="微软雅黑" panose="020B0503020204020204" charset="-122"/>
                          <a:ea typeface="微软雅黑" panose="020B0503020204020204" charset="-122"/>
                        </a:rPr>
                        <a:t>SAM</a:t>
                      </a:r>
                      <a:endParaRPr lang="zh-CN" altLang="en-US" sz="1200" dirty="0">
                        <a:latin typeface="微软雅黑" panose="020B0503020204020204" charset="-122"/>
                        <a:ea typeface="微软雅黑" panose="020B0503020204020204" charset="-122"/>
                      </a:endParaRPr>
                    </a:p>
                  </a:txBody>
                  <a:tcPr marL="2722" marR="2722" marT="2722" marB="0" anchor="ctr"/>
                </a:tc>
                <a:tc>
                  <a:txBody>
                    <a:bodyPr/>
                    <a:lstStyle/>
                    <a:p>
                      <a:r>
                        <a:rPr lang="en-US" altLang="zh-CN" sz="1200" dirty="0">
                          <a:latin typeface="微软雅黑" panose="020B0503020204020204" charset="-122"/>
                          <a:ea typeface="微软雅黑" panose="020B0503020204020204" charset="-122"/>
                        </a:rPr>
                        <a:t>SAM</a:t>
                      </a:r>
                      <a:endParaRPr lang="zh-CN" altLang="en-US" sz="1200" dirty="0">
                        <a:latin typeface="微软雅黑" panose="020B0503020204020204" charset="-122"/>
                        <a:ea typeface="微软雅黑" panose="020B0503020204020204" charset="-122"/>
                      </a:endParaRPr>
                    </a:p>
                  </a:txBody>
                  <a:tcPr marL="4763" marR="4763" marT="4763" marB="0" anchor="ctr"/>
                </a:tc>
              </a:tr>
              <a:tr h="310206">
                <a:tc vMerge="1">
                  <a:tcPr/>
                </a:tc>
                <a:tc>
                  <a:txBody>
                    <a:bodyPr/>
                    <a:lstStyle/>
                    <a:p>
                      <a:r>
                        <a:rPr lang="zh-CN" altLang="en-US" sz="1200" b="1" dirty="0">
                          <a:latin typeface="微软雅黑" panose="020B0503020204020204" charset="-122"/>
                          <a:ea typeface="微软雅黑" panose="020B0503020204020204" charset="-122"/>
                        </a:rPr>
                        <a:t>镜头类型</a:t>
                      </a:r>
                      <a:endParaRPr lang="zh-CN" altLang="en-US" sz="1200" b="1" dirty="0">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ctr" latinLnBrk="0" hangingPunct="1">
                        <a:lnSpc>
                          <a:spcPct val="100000"/>
                        </a:lnSpc>
                        <a:spcBef>
                          <a:spcPts val="0"/>
                        </a:spcBef>
                        <a:spcAft>
                          <a:spcPts val="0"/>
                        </a:spcAft>
                        <a:buClrTx/>
                        <a:buSzTx/>
                        <a:buFontTx/>
                        <a:buNone/>
                        <a:defRPr/>
                      </a:pPr>
                      <a:r>
                        <a:rPr lang="zh-CN" altLang="en-US" sz="1200" dirty="0">
                          <a:latin typeface="微软雅黑" panose="020B0503020204020204" charset="-122"/>
                          <a:ea typeface="微软雅黑" panose="020B0503020204020204" charset="-122"/>
                        </a:rPr>
                        <a:t>定焦</a:t>
                      </a:r>
                      <a:endParaRPr lang="zh-CN" altLang="en-US" sz="1200" dirty="0">
                        <a:latin typeface="微软雅黑" panose="020B0503020204020204" charset="-122"/>
                        <a:ea typeface="微软雅黑" panose="020B0503020204020204" charset="-122"/>
                      </a:endParaRPr>
                    </a:p>
                  </a:txBody>
                  <a:tcPr marL="2722" marR="2722" marT="2722" marB="0" anchor="ctr"/>
                </a:tc>
                <a:tc>
                  <a:txBody>
                    <a:bodyPr/>
                    <a:lstStyle/>
                    <a:p>
                      <a:r>
                        <a:rPr lang="zh-CN" altLang="en-US" sz="1200">
                          <a:latin typeface="微软雅黑" panose="020B0503020204020204" charset="-122"/>
                          <a:ea typeface="微软雅黑" panose="020B0503020204020204" charset="-122"/>
                        </a:rPr>
                        <a:t>远心</a:t>
                      </a:r>
                      <a:endParaRPr lang="zh-CN" altLang="en-US" sz="1200" dirty="0">
                        <a:latin typeface="微软雅黑" panose="020B0503020204020204" charset="-122"/>
                        <a:ea typeface="微软雅黑" panose="020B0503020204020204" charset="-122"/>
                      </a:endParaRPr>
                    </a:p>
                  </a:txBody>
                  <a:tcPr marL="4763" marR="4763" marT="4763" marB="0" anchor="ctr"/>
                </a:tc>
              </a:tr>
              <a:tr h="310206">
                <a:tc vMerge="1">
                  <a:tcPr anchor="ctr"/>
                </a:tc>
                <a:tc>
                  <a:txBody>
                    <a:bodyPr/>
                    <a:lstStyle/>
                    <a:p>
                      <a:r>
                        <a:rPr lang="zh-CN" altLang="en-US" sz="1200" b="1" dirty="0">
                          <a:latin typeface="微软雅黑" panose="020B0503020204020204" charset="-122"/>
                          <a:ea typeface="微软雅黑" panose="020B0503020204020204" charset="-122"/>
                        </a:rPr>
                        <a:t>放大倍率</a:t>
                      </a:r>
                      <a:endParaRPr lang="zh-CN" altLang="en-US" sz="1200" b="1" dirty="0">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dirty="0">
                          <a:solidFill>
                            <a:srgbClr val="000000"/>
                          </a:solidFill>
                          <a:effectLst/>
                          <a:latin typeface="微软雅黑" panose="020B0503020204020204" charset="-122"/>
                          <a:ea typeface="微软雅黑" panose="020B0503020204020204" charset="-122"/>
                          <a:cs typeface="Arial" panose="020B0604020202020204" pitchFamily="34" charset="0"/>
                        </a:rPr>
                        <a:t>0.3</a:t>
                      </a:r>
                      <a:endParaRPr lang="en-US" altLang="zh-CN" sz="1200" b="0" i="0" u="none" strike="noStrike" dirty="0">
                        <a:solidFill>
                          <a:srgbClr val="000000"/>
                        </a:solidFill>
                        <a:effectLst/>
                        <a:latin typeface="微软雅黑" panose="020B0503020204020204" charset="-122"/>
                        <a:ea typeface="微软雅黑" panose="020B0503020204020204" charset="-122"/>
                        <a:cs typeface="Arial" panose="020B0604020202020204" pitchFamily="34" charset="0"/>
                      </a:endParaRPr>
                    </a:p>
                  </a:txBody>
                  <a:tcPr marL="2722" marR="2722" marT="2722" marB="0" anchor="ctr"/>
                </a:tc>
                <a:tc>
                  <a:txBody>
                    <a:bodyPr/>
                    <a:lstStyle/>
                    <a:p>
                      <a:r>
                        <a:rPr lang="en-US" altLang="zh-CN" sz="1200">
                          <a:latin typeface="微软雅黑" panose="020B0503020204020204" charset="-122"/>
                          <a:ea typeface="微软雅黑" panose="020B0503020204020204" charset="-122"/>
                        </a:rPr>
                        <a:t>0.2</a:t>
                      </a:r>
                      <a:endParaRPr lang="zh-CN" altLang="en-US" sz="1200" dirty="0">
                        <a:latin typeface="微软雅黑" panose="020B0503020204020204" charset="-122"/>
                        <a:ea typeface="微软雅黑" panose="020B0503020204020204" charset="-122"/>
                      </a:endParaRPr>
                    </a:p>
                  </a:txBody>
                  <a:tcPr marL="4763" marR="4763" marT="4763"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工作距离</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a:r>
                        <a:rPr lang="en-US" altLang="zh-CN" sz="1200" dirty="0">
                          <a:latin typeface="微软雅黑" panose="020B0503020204020204" charset="-122"/>
                          <a:ea typeface="微软雅黑" panose="020B0503020204020204" charset="-122"/>
                        </a:rPr>
                        <a:t>197</a:t>
                      </a:r>
                      <a:endParaRPr lang="zh-CN" altLang="en-US" sz="1200" dirty="0">
                        <a:latin typeface="微软雅黑" panose="020B0503020204020204" charset="-122"/>
                        <a:ea typeface="微软雅黑" panose="020B0503020204020204" charset="-122"/>
                      </a:endParaRPr>
                    </a:p>
                  </a:txBody>
                  <a:tcPr marL="45720" marR="45720" marT="22860" marB="2286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228mm</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r>
              <a:tr h="310206">
                <a:tc vMerge="1">
                  <a:tcP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景深</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a:r>
                        <a:rPr lang="en-US" altLang="zh-CN" sz="1200" dirty="0">
                          <a:latin typeface="微软雅黑" panose="020B0503020204020204" charset="-122"/>
                          <a:ea typeface="微软雅黑" panose="020B0503020204020204" charset="-122"/>
                        </a:rPr>
                        <a:t>5.3mm</a:t>
                      </a:r>
                      <a:endParaRPr lang="zh-CN" altLang="en-US" sz="1200" dirty="0">
                        <a:latin typeface="微软雅黑" panose="020B0503020204020204" charset="-122"/>
                        <a:ea typeface="微软雅黑" panose="020B0503020204020204" charset="-122"/>
                      </a:endParaRPr>
                    </a:p>
                  </a:txBody>
                  <a:tcPr marL="45720" marR="45720" marT="22860" marB="22860" anchor="ctr"/>
                </a:tc>
                <a:tc>
                  <a:txBody>
                    <a:bodyPr/>
                    <a:lstStyle/>
                    <a:p>
                      <a:pPr marL="0" marR="0" indent="0" algn="ctr" defTabSz="825500" eaLnBrk="1" fontAlgn="ctr" latinLnBrk="0" hangingPunct="1">
                        <a:lnSpc>
                          <a:spcPct val="100000"/>
                        </a:lnSpc>
                        <a:spcBef>
                          <a:spcPts val="0"/>
                        </a:spcBef>
                        <a:spcAft>
                          <a:spcPts val="0"/>
                        </a:spcAft>
                        <a:buClrTx/>
                        <a:buSzTx/>
                        <a:buFontTx/>
                        <a:buNone/>
                        <a:defRPr/>
                      </a:pPr>
                      <a:r>
                        <a:rPr lang="en-US" altLang="zh-CN" sz="1200" b="0" i="0" u="none" strike="noStrike">
                          <a:solidFill>
                            <a:srgbClr val="000000"/>
                          </a:solidFill>
                          <a:effectLst/>
                          <a:latin typeface="微软雅黑" panose="020B0503020204020204" charset="-122"/>
                          <a:ea typeface="微软雅黑" panose="020B0503020204020204" charset="-122"/>
                          <a:cs typeface="Arial" panose="020B0604020202020204" pitchFamily="34" charset="0"/>
                        </a:rPr>
                        <a:t>12.1mm</a:t>
                      </a:r>
                      <a:endParaRPr lang="en-US" altLang="zh-CN" sz="1200" b="0" i="0" u="none" strike="noStrike" dirty="0">
                        <a:solidFill>
                          <a:srgbClr val="000000"/>
                        </a:solidFill>
                        <a:effectLst/>
                        <a:latin typeface="微软雅黑" panose="020B0503020204020204" charset="-122"/>
                        <a:ea typeface="微软雅黑" panose="020B0503020204020204" charset="-122"/>
                        <a:cs typeface="Arial" panose="020B0604020202020204" pitchFamily="34" charset="0"/>
                      </a:endParaRPr>
                    </a:p>
                  </a:txBody>
                  <a:tcPr marL="4763" marR="4763" marT="4763" marB="0" anchor="ctr"/>
                </a:tc>
              </a:tr>
              <a:tr h="310206">
                <a:tc vMerge="1">
                  <a:tcPr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视野</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marL="0" marR="0" lvl="0" indent="0" algn="ctr" defTabSz="8255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Arial" panose="020B0604020202020204" pitchFamily="34" charset="0"/>
                          <a:sym typeface="Helvetica Neue Light" panose="02000503000000020004"/>
                        </a:rPr>
                        <a:t>21mm*17mm</a:t>
                      </a:r>
                      <a:endParaRPr kumimoji="0" lang="en-US" altLang="zh-CN" sz="12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Arial" panose="020B0604020202020204" pitchFamily="34" charset="0"/>
                        <a:sym typeface="Helvetica Neue Light" panose="02000503000000020004"/>
                      </a:endParaRPr>
                    </a:p>
                  </a:txBody>
                  <a:tcPr marL="45720" marR="45720" marT="22860" marB="22860" anchor="ctr"/>
                </a:tc>
                <a:tc>
                  <a:txBody>
                    <a:bodyPr/>
                    <a:lstStyle/>
                    <a:p>
                      <a:pPr marL="0" marR="0" lvl="0" indent="0" algn="ctr" defTabSz="8255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Arial" panose="020B0604020202020204" pitchFamily="34" charset="0"/>
                          <a:sym typeface="Helvetica Neue Light" panose="02000503000000020004"/>
                        </a:rPr>
                        <a:t>21mm*17mm</a:t>
                      </a:r>
                      <a:endParaRPr kumimoji="0" lang="en-US" altLang="zh-CN" sz="12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Arial" panose="020B0604020202020204" pitchFamily="34" charset="0"/>
                        <a:sym typeface="Helvetica Neue Light" panose="02000503000000020004"/>
                      </a:endParaRPr>
                    </a:p>
                  </a:txBody>
                  <a:tcPr marL="4763" marR="4763" marT="4763" marB="0" anchor="ctr"/>
                </a:tc>
              </a:tr>
            </a:tbl>
          </a:graphicData>
        </a:graphic>
      </p:graphicFrame>
      <p:graphicFrame>
        <p:nvGraphicFramePr>
          <p:cNvPr id="11" name="表格 10"/>
          <p:cNvGraphicFramePr>
            <a:graphicFrameLocks noGrp="1"/>
          </p:cNvGraphicFramePr>
          <p:nvPr/>
        </p:nvGraphicFramePr>
        <p:xfrm>
          <a:off x="7122066" y="1093306"/>
          <a:ext cx="3645199" cy="5337266"/>
        </p:xfrm>
        <a:graphic>
          <a:graphicData uri="http://schemas.openxmlformats.org/drawingml/2006/table">
            <a:tbl>
              <a:tblPr firstRow="1" bandRow="1">
                <a:tableStyleId>{5940675A-B579-460E-94D1-54222C63F5DA}</a:tableStyleId>
              </a:tblPr>
              <a:tblGrid>
                <a:gridCol w="876238"/>
                <a:gridCol w="1106196"/>
                <a:gridCol w="1662765"/>
              </a:tblGrid>
              <a:tr h="310206">
                <a:tc gridSpan="3">
                  <a:txBody>
                    <a:bodyPr/>
                    <a:lstStyle/>
                    <a:p>
                      <a:pPr algn="ctr"/>
                      <a:r>
                        <a:rPr lang="zh-CN" altLang="en-US" sz="1200" b="1">
                          <a:latin typeface="微软雅黑" panose="020B0503020204020204" charset="-122"/>
                          <a:ea typeface="微软雅黑" panose="020B0503020204020204" charset="-122"/>
                        </a:rPr>
                        <a:t>激光核心</a:t>
                      </a:r>
                      <a:r>
                        <a:rPr lang="zh-CN" altLang="en-US" sz="1200" b="1" dirty="0">
                          <a:latin typeface="微软雅黑" panose="020B0503020204020204" charset="-122"/>
                          <a:ea typeface="微软雅黑" panose="020B0503020204020204" charset="-122"/>
                        </a:rPr>
                        <a:t>参数</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tc>
                <a:tc hMerge="1">
                  <a:tcPr/>
                </a:tc>
              </a:tr>
              <a:tr h="310206">
                <a:tc gridSpan="2">
                  <a:txBody>
                    <a:bodyPr/>
                    <a:lstStyle/>
                    <a:p>
                      <a:pPr algn="ctr"/>
                      <a:r>
                        <a:rPr lang="zh-CN" altLang="en-US" sz="1200" b="1" dirty="0">
                          <a:latin typeface="微软雅黑" panose="020B0503020204020204" charset="-122"/>
                          <a:ea typeface="微软雅黑" panose="020B0503020204020204" charset="-122"/>
                        </a:rPr>
                        <a:t>检测面</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nchor="ctr"/>
                </a:tc>
                <a:tc>
                  <a:txBody>
                    <a:bodyPr/>
                    <a:lstStyle/>
                    <a:p>
                      <a:pPr algn="ctr"/>
                      <a:r>
                        <a:rPr lang="zh-CN" altLang="en-US" sz="1200">
                          <a:latin typeface="微软雅黑" panose="020B0503020204020204" charset="-122"/>
                          <a:ea typeface="微软雅黑" panose="020B0503020204020204" charset="-122"/>
                        </a:rPr>
                        <a:t>底面</a:t>
                      </a:r>
                      <a:endParaRPr lang="zh-CN" altLang="en-US" sz="1200" dirty="0">
                        <a:latin typeface="微软雅黑" panose="020B0503020204020204" charset="-122"/>
                        <a:ea typeface="微软雅黑" panose="020B0503020204020204" charset="-122"/>
                      </a:endParaRPr>
                    </a:p>
                  </a:txBody>
                  <a:tcPr marL="45720" marR="45720" marT="22860" marB="22860" anchor="ctr"/>
                </a:tc>
              </a:tr>
              <a:tr h="376643">
                <a:tc gridSpan="2">
                  <a:txBody>
                    <a:bodyPr/>
                    <a:lstStyle/>
                    <a:p>
                      <a:pPr algn="ctr"/>
                      <a:r>
                        <a:rPr lang="zh-CN" altLang="en-US" sz="1200" b="1" dirty="0">
                          <a:latin typeface="微软雅黑" panose="020B0503020204020204" charset="-122"/>
                          <a:ea typeface="微软雅黑" panose="020B0503020204020204" charset="-122"/>
                        </a:rPr>
                        <a:t>型号</a:t>
                      </a:r>
                      <a:endParaRPr lang="zh-CN" altLang="en-US" sz="1200" b="1" dirty="0">
                        <a:latin typeface="微软雅黑" panose="020B0503020204020204" charset="-122"/>
                        <a:ea typeface="微软雅黑" panose="020B0503020204020204" charset="-122"/>
                      </a:endParaRPr>
                    </a:p>
                  </a:txBody>
                  <a:tcPr marL="45720" marR="45720" marT="22860" marB="22860" anchor="ctr"/>
                </a:tc>
                <a:tc hMerge="1">
                  <a:tcPr anchor="ctr"/>
                </a:tc>
                <a:tc>
                  <a:txBody>
                    <a:bodyPr/>
                    <a:lstStyle/>
                    <a:p>
                      <a:pPr algn="ctr" fontAlgn="ctr"/>
                      <a:r>
                        <a:rPr lang="en-US" altLang="zh-CN" sz="1200" b="0" i="0" u="none" strike="noStrike">
                          <a:solidFill>
                            <a:srgbClr val="000000"/>
                          </a:solidFill>
                          <a:effectLst/>
                          <a:latin typeface="微软雅黑" panose="020B0503020204020204" charset="-122"/>
                          <a:ea typeface="微软雅黑" panose="020B0503020204020204" charset="-122"/>
                        </a:rPr>
                        <a:t>MVLA-L-0860-07</a:t>
                      </a:r>
                      <a:endParaRPr lang="en-US" altLang="zh-CN" sz="1200" b="0" i="0" u="none" strike="noStrike" dirty="0">
                        <a:solidFill>
                          <a:srgbClr val="000000"/>
                        </a:solidFill>
                        <a:effectLst/>
                        <a:latin typeface="微软雅黑" panose="020B0503020204020204" charset="-122"/>
                        <a:ea typeface="微软雅黑" panose="020B0503020204020204" charset="-122"/>
                      </a:endParaRPr>
                    </a:p>
                  </a:txBody>
                  <a:tcPr marL="4763" marR="4763" marT="4763" marB="0" anchor="ctr"/>
                </a:tc>
              </a:tr>
              <a:tr h="310206">
                <a:tc rowSpan="6">
                  <a:txBody>
                    <a:bodyPr/>
                    <a:lstStyle/>
                    <a:p>
                      <a:pPr algn="ctr"/>
                      <a:endParaRPr lang="zh-CN" altLang="en-US" sz="1200" b="1" dirty="0">
                        <a:latin typeface="微软雅黑" panose="020B0503020204020204" charset="-122"/>
                        <a:ea typeface="微软雅黑" panose="020B0503020204020204" charset="-122"/>
                      </a:endParaRPr>
                    </a:p>
                  </a:txBody>
                  <a:tcPr marL="45720" marR="45720" marT="22860" marB="22860" anchor="ctr"/>
                </a:tc>
                <a:tc>
                  <a:txBody>
                    <a:bodyPr/>
                    <a:lstStyle/>
                    <a:p>
                      <a:pPr algn="ctr" fontAlgn="ctr"/>
                      <a:r>
                        <a:rPr lang="zh-CN" altLang="en-US" sz="1200" b="1" i="0" u="none" strike="noStrike" dirty="0">
                          <a:solidFill>
                            <a:schemeClr val="tx1"/>
                          </a:solidFill>
                          <a:effectLst/>
                          <a:latin typeface="微软雅黑" panose="020B0503020204020204" charset="-122"/>
                          <a:ea typeface="微软雅黑" panose="020B0503020204020204" charset="-122"/>
                        </a:rPr>
                        <a:t>品牌</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monoview</a:t>
                      </a:r>
                      <a:endParaRPr lang="zh-CN" alt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r>
              <a:tr h="310206">
                <a:tc vMerge="1">
                  <a:tcPr anchor="ctr"/>
                </a:tc>
                <a:tc>
                  <a:txBody>
                    <a:bodyPr/>
                    <a:lstStyle/>
                    <a:p>
                      <a:pPr algn="ctr" fontAlgn="ctr"/>
                      <a:r>
                        <a:rPr lang="zh-CN" altLang="en-US" sz="1200" b="1" i="0" u="none" strike="noStrike">
                          <a:solidFill>
                            <a:schemeClr val="tx1"/>
                          </a:solidFill>
                          <a:effectLst/>
                          <a:latin typeface="微软雅黑" panose="020B0503020204020204" charset="-122"/>
                          <a:ea typeface="微软雅黑" panose="020B0503020204020204" charset="-122"/>
                        </a:rPr>
                        <a:t>工作距离</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60</a:t>
                      </a:r>
                      <a:endParaRPr lang="zh-CN" alt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r>
              <a:tr h="310206">
                <a:tc vMerge="1">
                  <a:tcPr anchor="ctr"/>
                </a:tc>
                <a:tc>
                  <a:txBody>
                    <a:bodyPr/>
                    <a:lstStyle/>
                    <a:p>
                      <a:pPr algn="ctr" fontAlgn="ctr"/>
                      <a:r>
                        <a:rPr lang="en-US" altLang="zh-CN" sz="1200" b="1" i="0" u="none" strike="noStrike">
                          <a:solidFill>
                            <a:schemeClr val="tx1"/>
                          </a:solidFill>
                          <a:effectLst/>
                          <a:latin typeface="微软雅黑" panose="020B0503020204020204" charset="-122"/>
                          <a:ea typeface="微软雅黑" panose="020B0503020204020204" charset="-122"/>
                        </a:rPr>
                        <a:t>Z</a:t>
                      </a:r>
                      <a:r>
                        <a:rPr lang="zh-CN" altLang="en-US" sz="1200" b="1" i="0" u="none" strike="noStrike">
                          <a:solidFill>
                            <a:schemeClr val="tx1"/>
                          </a:solidFill>
                          <a:effectLst/>
                          <a:latin typeface="微软雅黑" panose="020B0503020204020204" charset="-122"/>
                          <a:ea typeface="微软雅黑" panose="020B0503020204020204" charset="-122"/>
                        </a:rPr>
                        <a:t>向重复性</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0.2um</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B w="12700" cap="flat" cmpd="sng" algn="ctr">
                      <a:solidFill>
                        <a:schemeClr val="tx1"/>
                      </a:solidFill>
                      <a:prstDash val="solid"/>
                      <a:round/>
                      <a:headEnd type="none" w="med" len="med"/>
                      <a:tailEnd type="none" w="med" len="med"/>
                    </a:lnB>
                  </a:tcPr>
                </a:tc>
              </a:tr>
              <a:tr h="310206">
                <a:tc vMerge="1">
                  <a:tcPr anchor="ctr"/>
                </a:tc>
                <a:tc>
                  <a:txBody>
                    <a:bodyPr/>
                    <a:lstStyle/>
                    <a:p>
                      <a:pPr algn="ctr" fontAlgn="ctr"/>
                      <a:r>
                        <a:rPr lang="en-US" altLang="zh-CN" sz="1200" b="1" i="0" u="none" strike="noStrike">
                          <a:solidFill>
                            <a:schemeClr val="tx1"/>
                          </a:solidFill>
                          <a:effectLst/>
                          <a:latin typeface="微软雅黑" panose="020B0503020204020204" charset="-122"/>
                          <a:ea typeface="微软雅黑" panose="020B0503020204020204" charset="-122"/>
                        </a:rPr>
                        <a:t>X</a:t>
                      </a:r>
                      <a:r>
                        <a:rPr lang="zh-CN" altLang="en-US" sz="1200" b="1" i="0" u="none" strike="noStrike">
                          <a:solidFill>
                            <a:schemeClr val="tx1"/>
                          </a:solidFill>
                          <a:effectLst/>
                          <a:latin typeface="微软雅黑" panose="020B0503020204020204" charset="-122"/>
                          <a:ea typeface="微软雅黑" panose="020B0503020204020204" charset="-122"/>
                        </a:rPr>
                        <a:t>向重复性</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5um</a:t>
                      </a:r>
                      <a:endParaRPr lang="en-US"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0206">
                <a:tc vMerge="1">
                  <a:tcPr anchor="ctr"/>
                </a:tc>
                <a:tc>
                  <a:txBody>
                    <a:bodyPr/>
                    <a:lstStyle/>
                    <a:p>
                      <a:pPr algn="ctr" fontAlgn="ctr"/>
                      <a:r>
                        <a:rPr lang="en-US" altLang="zh-CN" sz="1200" b="1" i="0" u="none" strike="noStrike">
                          <a:solidFill>
                            <a:schemeClr val="tx1"/>
                          </a:solidFill>
                          <a:effectLst/>
                          <a:latin typeface="微软雅黑" panose="020B0503020204020204" charset="-122"/>
                          <a:ea typeface="微软雅黑" panose="020B0503020204020204" charset="-122"/>
                        </a:rPr>
                        <a:t>X</a:t>
                      </a:r>
                      <a:r>
                        <a:rPr lang="zh-CN" altLang="en-US" sz="1200" b="1" i="0" u="none" strike="noStrike">
                          <a:solidFill>
                            <a:schemeClr val="tx1"/>
                          </a:solidFill>
                          <a:effectLst/>
                          <a:latin typeface="微软雅黑" panose="020B0503020204020204" charset="-122"/>
                          <a:ea typeface="微软雅黑" panose="020B0503020204020204" charset="-122"/>
                        </a:rPr>
                        <a:t>线宽</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30</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lnT w="12700" cap="flat" cmpd="sng" algn="ctr">
                      <a:solidFill>
                        <a:schemeClr val="tx1"/>
                      </a:solidFill>
                      <a:prstDash val="solid"/>
                      <a:round/>
                      <a:headEnd type="none" w="med" len="med"/>
                      <a:tailEnd type="none" w="med" len="med"/>
                    </a:lnT>
                  </a:tcPr>
                </a:tc>
              </a:tr>
              <a:tr h="310206">
                <a:tc vMerge="1">
                  <a:tcPr anchor="ctr"/>
                </a:tc>
                <a:tc>
                  <a:txBody>
                    <a:bodyPr/>
                    <a:lstStyle/>
                    <a:p>
                      <a:pPr algn="ctr" fontAlgn="ctr"/>
                      <a:r>
                        <a:rPr lang="en-US" altLang="zh-CN" sz="1200" b="1" i="0" u="none" strike="noStrike">
                          <a:solidFill>
                            <a:schemeClr val="tx1"/>
                          </a:solidFill>
                          <a:effectLst/>
                          <a:latin typeface="微软雅黑" panose="020B0503020204020204" charset="-122"/>
                          <a:ea typeface="微软雅黑" panose="020B0503020204020204" charset="-122"/>
                        </a:rPr>
                        <a:t>X</a:t>
                      </a:r>
                      <a:r>
                        <a:rPr lang="zh-CN" altLang="en-US" sz="1200" b="1" i="0" u="none" strike="noStrike">
                          <a:solidFill>
                            <a:schemeClr val="tx1"/>
                          </a:solidFill>
                          <a:effectLst/>
                          <a:latin typeface="微软雅黑" panose="020B0503020204020204" charset="-122"/>
                          <a:ea typeface="微软雅黑" panose="020B0503020204020204" charset="-122"/>
                        </a:rPr>
                        <a:t>向数据间距</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fontAlgn="ctr"/>
                      <a:r>
                        <a:rPr lang="en-US" altLang="zh-CN" sz="1200" b="0" i="0" u="none" strike="noStrike">
                          <a:solidFill>
                            <a:schemeClr val="tx1"/>
                          </a:solidFill>
                          <a:effectLst/>
                          <a:latin typeface="微软雅黑" panose="020B0503020204020204" charset="-122"/>
                          <a:ea typeface="微软雅黑" panose="020B0503020204020204" charset="-122"/>
                        </a:rPr>
                        <a:t>12um</a:t>
                      </a:r>
                      <a:endParaRPr lang="en-US" altLang="zh-CN" sz="1200" b="0"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r>
              <a:tr h="617739">
                <a:tc rowSpan="7">
                  <a:txBody>
                    <a:bodyPr/>
                    <a:lstStyle/>
                    <a:p>
                      <a:pPr algn="ctr"/>
                      <a:endParaRPr lang="zh-CN" altLang="en-US" sz="1200" b="1" dirty="0">
                        <a:latin typeface="微软雅黑" panose="020B0503020204020204" charset="-122"/>
                        <a:ea typeface="微软雅黑" panose="020B0503020204020204" charset="-122"/>
                      </a:endParaRPr>
                    </a:p>
                  </a:txBody>
                  <a:tcPr marL="45720" marR="45720" marT="22860" marB="22860" anchor="ctr"/>
                </a:tc>
                <a:tc>
                  <a:txBody>
                    <a:bodyPr/>
                    <a:lstStyle/>
                    <a:p>
                      <a:pPr algn="ctr" fontAlgn="ctr"/>
                      <a:r>
                        <a:rPr lang="en-US" altLang="zh-CN" sz="1200" b="1" i="0" u="none" strike="noStrike">
                          <a:solidFill>
                            <a:schemeClr val="tx1"/>
                          </a:solidFill>
                          <a:effectLst/>
                          <a:latin typeface="微软雅黑" panose="020B0503020204020204" charset="-122"/>
                          <a:ea typeface="微软雅黑" panose="020B0503020204020204" charset="-122"/>
                        </a:rPr>
                        <a:t>X</a:t>
                      </a:r>
                      <a:r>
                        <a:rPr lang="zh-CN" altLang="en-US" sz="1200" b="1" i="0" u="none" strike="noStrike">
                          <a:solidFill>
                            <a:schemeClr val="tx1"/>
                          </a:solidFill>
                          <a:effectLst/>
                          <a:latin typeface="微软雅黑" panose="020B0503020204020204" charset="-122"/>
                          <a:ea typeface="微软雅黑" panose="020B0503020204020204" charset="-122"/>
                        </a:rPr>
                        <a:t>向轮廓点数</a:t>
                      </a: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auto" latinLnBrk="0" hangingPunct="1">
                        <a:lnSpc>
                          <a:spcPct val="100000"/>
                        </a:lnSpc>
                        <a:spcBef>
                          <a:spcPts val="0"/>
                        </a:spcBef>
                        <a:spcAft>
                          <a:spcPts val="0"/>
                        </a:spcAft>
                        <a:buClrTx/>
                        <a:buSzTx/>
                        <a:buFontTx/>
                        <a:buNone/>
                        <a:defRPr/>
                      </a:pPr>
                      <a:r>
                        <a:rPr lang="en-US" altLang="zh-CN" sz="1200" b="0" i="0" u="none" strike="noStrike" cap="none" spc="0" baseline="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rPr>
                        <a:t>3200</a:t>
                      </a:r>
                      <a:endParaRPr lang="en-US" altLang="zh-CN" sz="1200" b="0" i="0" u="none" strike="noStrike" cap="none" spc="0" baseline="0" dirty="0">
                        <a:ln>
                          <a:noFill/>
                        </a:ln>
                        <a:solidFill>
                          <a:srgbClr val="000000"/>
                        </a:solidFill>
                        <a:effectLst/>
                        <a:uFillTx/>
                        <a:latin typeface="微软雅黑" panose="020B0503020204020204" charset="-122"/>
                        <a:ea typeface="微软雅黑" panose="020B0503020204020204" charset="-122"/>
                        <a:cs typeface="Arial" panose="020B0604020202020204" pitchFamily="34" charset="0"/>
                        <a:sym typeface="Helvetica Neue Light" panose="02000503000000020004"/>
                      </a:endParaRPr>
                    </a:p>
                  </a:txBody>
                  <a:tcPr marL="45720" marR="45720" marT="22860" marB="22860" anchor="ctr"/>
                </a:tc>
              </a:tr>
              <a:tr h="310206">
                <a:tc vMerge="1">
                  <a:tcPr/>
                </a:tc>
                <a:tc>
                  <a:txBody>
                    <a:bodyPr/>
                    <a:lstStyle/>
                    <a:p>
                      <a:pPr marL="0" marR="0" indent="0" algn="ctr" defTabSz="825500" eaLnBrk="1" fontAlgn="auto" latinLnBrk="0" hangingPunct="1">
                        <a:lnSpc>
                          <a:spcPct val="100000"/>
                        </a:lnSpc>
                        <a:spcBef>
                          <a:spcPts val="0"/>
                        </a:spcBef>
                        <a:spcAft>
                          <a:spcPts val="0"/>
                        </a:spcAft>
                        <a:buClrTx/>
                        <a:buSzTx/>
                        <a:buFontTx/>
                        <a:buNone/>
                        <a:defRPr/>
                      </a:pP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ctr" latinLnBrk="0" hangingPunct="1">
                        <a:lnSpc>
                          <a:spcPct val="100000"/>
                        </a:lnSpc>
                        <a:spcBef>
                          <a:spcPts val="0"/>
                        </a:spcBef>
                        <a:spcAft>
                          <a:spcPts val="0"/>
                        </a:spcAft>
                        <a:buClrTx/>
                        <a:buSzTx/>
                        <a:buFontTx/>
                        <a:buNone/>
                        <a:defRPr/>
                      </a:pPr>
                      <a:endParaRPr lang="zh-CN" altLang="en-US" sz="1200" dirty="0">
                        <a:latin typeface="微软雅黑" panose="020B0503020204020204" charset="-122"/>
                        <a:ea typeface="微软雅黑" panose="020B0503020204020204" charset="-122"/>
                      </a:endParaRPr>
                    </a:p>
                  </a:txBody>
                  <a:tcPr marL="2722" marR="2722" marT="2722" marB="0" anchor="ctr"/>
                </a:tc>
              </a:tr>
              <a:tr h="310206">
                <a:tc vMerge="1">
                  <a:tcPr/>
                </a:tc>
                <a:tc>
                  <a:txBody>
                    <a:bodyPr/>
                    <a:lstStyle/>
                    <a:p>
                      <a:endParaRPr lang="zh-CN" altLang="en-US" sz="1200" b="1" dirty="0">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ctr" latinLnBrk="0" hangingPunct="1">
                        <a:lnSpc>
                          <a:spcPct val="100000"/>
                        </a:lnSpc>
                        <a:spcBef>
                          <a:spcPts val="0"/>
                        </a:spcBef>
                        <a:spcAft>
                          <a:spcPts val="0"/>
                        </a:spcAft>
                        <a:buClrTx/>
                        <a:buSzTx/>
                        <a:buFontTx/>
                        <a:buNone/>
                        <a:defRPr/>
                      </a:pPr>
                      <a:endParaRPr lang="zh-CN" altLang="en-US" sz="1200" dirty="0">
                        <a:latin typeface="微软雅黑" panose="020B0503020204020204" charset="-122"/>
                        <a:ea typeface="微软雅黑" panose="020B0503020204020204" charset="-122"/>
                      </a:endParaRPr>
                    </a:p>
                  </a:txBody>
                  <a:tcPr marL="2722" marR="2722" marT="2722" marB="0" anchor="ctr"/>
                </a:tc>
              </a:tr>
              <a:tr h="310206">
                <a:tc vMerge="1">
                  <a:tcPr anchor="ctr"/>
                </a:tc>
                <a:tc>
                  <a:txBody>
                    <a:bodyPr/>
                    <a:lstStyle/>
                    <a:p>
                      <a:endParaRPr lang="zh-CN" altLang="en-US" sz="1200" b="1" dirty="0">
                        <a:latin typeface="微软雅黑" panose="020B0503020204020204" charset="-122"/>
                        <a:ea typeface="微软雅黑" panose="020B0503020204020204" charset="-122"/>
                      </a:endParaRPr>
                    </a:p>
                  </a:txBody>
                  <a:tcPr marL="4763" marR="4763" marT="4763" marB="0" anchor="ctr"/>
                </a:tc>
                <a:tc>
                  <a:txBody>
                    <a:bodyPr/>
                    <a:lstStyle/>
                    <a:p>
                      <a:pPr algn="ctr" fontAlgn="ctr"/>
                      <a:endParaRPr lang="en-US" altLang="zh-CN" sz="1200" b="0" i="0" u="none" strike="noStrike" dirty="0">
                        <a:solidFill>
                          <a:srgbClr val="000000"/>
                        </a:solidFill>
                        <a:effectLst/>
                        <a:latin typeface="微软雅黑" panose="020B0503020204020204" charset="-122"/>
                        <a:ea typeface="微软雅黑" panose="020B0503020204020204" charset="-122"/>
                        <a:cs typeface="Arial" panose="020B0604020202020204" pitchFamily="34" charset="0"/>
                      </a:endParaRPr>
                    </a:p>
                  </a:txBody>
                  <a:tcPr marL="2722" marR="2722" marT="2722" marB="0" anchor="ctr"/>
                </a:tc>
              </a:tr>
              <a:tr h="310206">
                <a:tc vMerge="1">
                  <a:tcPr anchor="ctr"/>
                </a:tc>
                <a:tc>
                  <a:txBody>
                    <a:bodyPr/>
                    <a:lstStyle/>
                    <a:p>
                      <a:pPr algn="ctr" fontAlgn="ct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a:endParaRPr lang="zh-CN" altLang="en-US" sz="1200" dirty="0">
                        <a:latin typeface="微软雅黑" panose="020B0503020204020204" charset="-122"/>
                        <a:ea typeface="微软雅黑" panose="020B0503020204020204" charset="-122"/>
                      </a:endParaRPr>
                    </a:p>
                  </a:txBody>
                  <a:tcPr marL="45720" marR="45720" marT="22860" marB="22860" anchor="ctr"/>
                </a:tc>
              </a:tr>
              <a:tr h="310206">
                <a:tc vMerge="1">
                  <a:tcPr/>
                </a:tc>
                <a:tc>
                  <a:txBody>
                    <a:bodyPr/>
                    <a:lstStyle/>
                    <a:p>
                      <a:pPr algn="ctr" fontAlgn="ct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algn="ctr"/>
                      <a:endParaRPr lang="zh-CN" altLang="en-US" sz="1200" dirty="0">
                        <a:latin typeface="微软雅黑" panose="020B0503020204020204" charset="-122"/>
                        <a:ea typeface="微软雅黑" panose="020B0503020204020204" charset="-122"/>
                      </a:endParaRPr>
                    </a:p>
                  </a:txBody>
                  <a:tcPr marL="45720" marR="45720" marT="22860" marB="22860" anchor="ctr"/>
                </a:tc>
              </a:tr>
              <a:tr h="310206">
                <a:tc vMerge="1">
                  <a:tcPr anchor="ctr"/>
                </a:tc>
                <a:tc>
                  <a:txBody>
                    <a:bodyPr/>
                    <a:lstStyle/>
                    <a:p>
                      <a:pPr algn="ctr" fontAlgn="ctr"/>
                      <a:endParaRPr lang="zh-CN" altLang="en-US" sz="1200" b="1" i="0" u="none" strike="noStrike" dirty="0">
                        <a:solidFill>
                          <a:schemeClr val="tx1"/>
                        </a:solidFill>
                        <a:effectLst/>
                        <a:latin typeface="微软雅黑" panose="020B0503020204020204" charset="-122"/>
                        <a:ea typeface="微软雅黑" panose="020B0503020204020204" charset="-122"/>
                      </a:endParaRPr>
                    </a:p>
                  </a:txBody>
                  <a:tcPr marL="4763" marR="4763" marT="4763" marB="0" anchor="ctr"/>
                </a:tc>
                <a:tc>
                  <a:txBody>
                    <a:bodyPr/>
                    <a:lstStyle/>
                    <a:p>
                      <a:pPr marL="0" marR="0" indent="0" algn="ctr" defTabSz="825500" eaLnBrk="1" fontAlgn="auto" latinLnBrk="0" hangingPunct="1">
                        <a:lnSpc>
                          <a:spcPct val="100000"/>
                        </a:lnSpc>
                        <a:spcBef>
                          <a:spcPts val="0"/>
                        </a:spcBef>
                        <a:spcAft>
                          <a:spcPts val="0"/>
                        </a:spcAft>
                        <a:buClrTx/>
                        <a:buSzTx/>
                        <a:buFontTx/>
                        <a:buNone/>
                        <a:defRPr/>
                      </a:pPr>
                      <a:endParaRPr lang="en-US" altLang="zh-CN" sz="1200" b="0" i="0" u="none" strike="noStrike" dirty="0">
                        <a:solidFill>
                          <a:srgbClr val="000000"/>
                        </a:solidFill>
                        <a:effectLst/>
                        <a:latin typeface="微软雅黑" panose="020B0503020204020204" charset="-122"/>
                        <a:ea typeface="微软雅黑" panose="020B0503020204020204" charset="-122"/>
                        <a:cs typeface="Arial" panose="020B0604020202020204" pitchFamily="34" charset="0"/>
                      </a:endParaRPr>
                    </a:p>
                  </a:txBody>
                  <a:tcPr marL="45720" marR="45720" marT="22860" marB="22860" anchor="ct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1692909" y="-95250"/>
            <a:ext cx="6984365" cy="66357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800" dirty="0"/>
              <a:t>设施要求</a:t>
            </a:r>
            <a:r>
              <a:rPr lang="en-US" altLang="zh-CN" sz="2800" dirty="0"/>
              <a:t>/</a:t>
            </a:r>
            <a:r>
              <a:rPr lang="zh-CN" altLang="en-US" sz="2800" dirty="0"/>
              <a:t>布局 </a:t>
            </a:r>
            <a:r>
              <a:rPr lang="en-US" altLang="zh-CN" sz="2800" dirty="0"/>
              <a:t>Facility Requirements / Layout</a:t>
            </a:r>
            <a:endParaRPr lang="en-US" altLang="zh-CN" sz="2400" spc="-40" dirty="0">
              <a:latin typeface="Calibri Light" panose="020F0302020204030204"/>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sp>
        <p:nvSpPr>
          <p:cNvPr id="12" name="Facility Requirements / Layout:…"/>
          <p:cNvSpPr txBox="1"/>
          <p:nvPr/>
        </p:nvSpPr>
        <p:spPr>
          <a:xfrm>
            <a:off x="533400" y="730568"/>
            <a:ext cx="11125200" cy="5679758"/>
          </a:xfrm>
          <a:prstGeom prst="rect">
            <a:avLst/>
          </a:prstGeom>
        </p:spPr>
        <p:txBody>
          <a:bodyPr/>
          <a:lstStyle>
            <a:lvl1pPr marL="0" marR="0" indent="0" algn="l" defTabSz="825500" rtl="0" latinLnBrk="0">
              <a:lnSpc>
                <a:spcPct val="80000"/>
              </a:lnSpc>
              <a:spcBef>
                <a:spcPts val="1400"/>
              </a:spcBef>
              <a:spcAft>
                <a:spcPts val="0"/>
              </a:spcAft>
              <a:buClrTx/>
              <a:buSzTx/>
              <a:buFontTx/>
              <a:buNone/>
              <a:defRPr sz="3200" b="0" i="0" u="none" strike="noStrike" cap="none" spc="0" baseline="0">
                <a:ln>
                  <a:noFill/>
                </a:ln>
                <a:solidFill>
                  <a:srgbClr val="000000"/>
                </a:solidFill>
                <a:uFillTx/>
                <a:latin typeface="+mn-lt"/>
                <a:ea typeface="+mn-ea"/>
                <a:cs typeface="+mn-cs"/>
                <a:sym typeface="Helvetica Neue Light" panose="02000503000000020004"/>
              </a:defRPr>
            </a:lvl1pPr>
            <a:lvl2pPr marL="3175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2pPr>
            <a:lvl3pPr marL="7620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3pPr>
            <a:lvl4pPr marL="12065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4pPr>
            <a:lvl5pPr marL="16510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5pPr>
            <a:lvl6pPr marL="20955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6pPr>
            <a:lvl7pPr marL="24511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7pPr>
            <a:lvl8pPr marL="28067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8pPr>
            <a:lvl9pPr marL="3162300" marR="0" indent="0" algn="l" defTabSz="825500" rtl="0" latinLnBrk="0">
              <a:lnSpc>
                <a:spcPct val="80000"/>
              </a:lnSpc>
              <a:spcBef>
                <a:spcPts val="1400"/>
              </a:spcBef>
              <a:spcAft>
                <a:spcPts val="0"/>
              </a:spcAft>
              <a:buClrTx/>
              <a:buSzPct val="100000"/>
              <a:buFontTx/>
              <a:buChar char="-"/>
              <a:defRPr sz="3200" b="0" i="0" u="none" strike="noStrike" cap="none" spc="0" baseline="0">
                <a:ln>
                  <a:noFill/>
                </a:ln>
                <a:solidFill>
                  <a:srgbClr val="000000"/>
                </a:solidFill>
                <a:uFillTx/>
                <a:latin typeface="+mn-lt"/>
                <a:ea typeface="+mn-ea"/>
                <a:cs typeface="+mn-cs"/>
                <a:sym typeface="Helvetica Neue Light" panose="02000503000000020004"/>
              </a:defRPr>
            </a:lvl9pPr>
          </a:lstStyle>
          <a:p>
            <a:pPr hangingPunct="1"/>
            <a:r>
              <a:rPr lang="zh-CN" altLang="en-US" sz="1800" dirty="0">
                <a:solidFill>
                  <a:schemeClr val="tx1">
                    <a:lumMod val="65000"/>
                    <a:lumOff val="35000"/>
                  </a:schemeClr>
                </a:solidFill>
                <a:latin typeface="微软雅黑" panose="020B0503020204020204" charset="-122"/>
                <a:ea typeface="微软雅黑" panose="020B0503020204020204" charset="-122"/>
              </a:rPr>
              <a:t>车间设施要求 </a:t>
            </a:r>
            <a:r>
              <a:rPr lang="en-US" altLang="zh-CN" sz="1800" dirty="0">
                <a:solidFill>
                  <a:schemeClr val="tx1">
                    <a:lumMod val="65000"/>
                    <a:lumOff val="35000"/>
                  </a:schemeClr>
                </a:solidFill>
                <a:latin typeface="微软雅黑" panose="020B0503020204020204" charset="-122"/>
                <a:ea typeface="微软雅黑" panose="020B0503020204020204" charset="-122"/>
              </a:rPr>
              <a:t>Facility requirements needed on the shop-floor</a:t>
            </a:r>
            <a:endParaRPr lang="en-US" altLang="zh-CN"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频率 </a:t>
            </a:r>
            <a:r>
              <a:rPr lang="en-US" sz="1800" dirty="0">
                <a:solidFill>
                  <a:schemeClr val="tx1">
                    <a:lumMod val="65000"/>
                    <a:lumOff val="35000"/>
                  </a:schemeClr>
                </a:solidFill>
                <a:latin typeface="微软雅黑" panose="020B0503020204020204" charset="-122"/>
                <a:ea typeface="微软雅黑" panose="020B0503020204020204" charset="-122"/>
              </a:rPr>
              <a:t>Frequency: 50/60HZ;</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电压 </a:t>
            </a:r>
            <a:r>
              <a:rPr lang="en-US" sz="1800" dirty="0">
                <a:solidFill>
                  <a:schemeClr val="tx1">
                    <a:lumMod val="65000"/>
                    <a:lumOff val="35000"/>
                  </a:schemeClr>
                </a:solidFill>
                <a:latin typeface="微软雅黑" panose="020B0503020204020204" charset="-122"/>
                <a:ea typeface="微软雅黑" panose="020B0503020204020204" charset="-122"/>
              </a:rPr>
              <a:t>Volt: 220V</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algn="l" hangingPunct="1"/>
            <a:r>
              <a:rPr lang="zh-CN" altLang="en-US" sz="1800" dirty="0">
                <a:solidFill>
                  <a:schemeClr val="tx1">
                    <a:lumMod val="65000"/>
                    <a:lumOff val="35000"/>
                  </a:schemeClr>
                </a:solidFill>
                <a:latin typeface="微软雅黑" panose="020B0503020204020204" charset="-122"/>
                <a:ea typeface="微软雅黑" panose="020B0503020204020204" charset="-122"/>
              </a:rPr>
              <a:t>电流 </a:t>
            </a:r>
            <a:r>
              <a:rPr lang="en-US" sz="1800" dirty="0">
                <a:solidFill>
                  <a:schemeClr val="tx1">
                    <a:lumMod val="65000"/>
                    <a:lumOff val="35000"/>
                  </a:schemeClr>
                </a:solidFill>
                <a:latin typeface="微软雅黑" panose="020B0503020204020204" charset="-122"/>
                <a:ea typeface="微软雅黑" panose="020B0503020204020204" charset="-122"/>
              </a:rPr>
              <a:t>Current: 10A</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algn="l" hangingPunct="1"/>
            <a:r>
              <a:rPr lang="en-US" sz="1800" dirty="0">
                <a:solidFill>
                  <a:schemeClr val="tx1">
                    <a:lumMod val="65000"/>
                    <a:lumOff val="35000"/>
                  </a:schemeClr>
                </a:solidFill>
                <a:latin typeface="微软雅黑" panose="020B0503020204020204" charset="-122"/>
                <a:ea typeface="微软雅黑" panose="020B0503020204020204" charset="-122"/>
              </a:rPr>
              <a:t>功率 Total Power: 2</a:t>
            </a:r>
            <a:r>
              <a:rPr lang="en-US" altLang="zh-CN" sz="1800" dirty="0">
                <a:solidFill>
                  <a:schemeClr val="tx1">
                    <a:lumMod val="65000"/>
                    <a:lumOff val="35000"/>
                  </a:schemeClr>
                </a:solidFill>
                <a:latin typeface="微软雅黑" panose="020B0503020204020204" charset="-122"/>
                <a:ea typeface="微软雅黑" panose="020B0503020204020204" charset="-122"/>
              </a:rPr>
              <a:t>.2KW/set</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气压 </a:t>
            </a:r>
            <a:r>
              <a:rPr lang="en-US" sz="1800" dirty="0">
                <a:solidFill>
                  <a:schemeClr val="tx1">
                    <a:lumMod val="65000"/>
                    <a:lumOff val="35000"/>
                  </a:schemeClr>
                </a:solidFill>
                <a:latin typeface="微软雅黑" panose="020B0503020204020204" charset="-122"/>
                <a:ea typeface="微软雅黑" panose="020B0503020204020204" charset="-122"/>
              </a:rPr>
              <a:t>Pneumatic: 0.6-0.8MPa</a:t>
            </a:r>
            <a:r>
              <a:rPr lang="zh-CN" altLang="en-US" sz="1800" dirty="0">
                <a:solidFill>
                  <a:schemeClr val="tx1">
                    <a:lumMod val="65000"/>
                    <a:lumOff val="35000"/>
                  </a:schemeClr>
                </a:solidFill>
                <a:latin typeface="微软雅黑" panose="020B0503020204020204" charset="-122"/>
                <a:ea typeface="微软雅黑" panose="020B0503020204020204" charset="-122"/>
              </a:rPr>
              <a:t>（气压稳定）</a:t>
            </a:r>
            <a:endParaRPr lang="zh-CN" alt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重量（ｘｘｘ）</a:t>
            </a:r>
            <a:endParaRPr lang="en-US" alt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气源要求 经过干燥处理，无油水</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环境温度 </a:t>
            </a:r>
            <a:r>
              <a:rPr lang="en-US" sz="1800" dirty="0">
                <a:solidFill>
                  <a:schemeClr val="tx1">
                    <a:lumMod val="65000"/>
                    <a:lumOff val="35000"/>
                  </a:schemeClr>
                </a:solidFill>
                <a:latin typeface="微软雅黑" panose="020B0503020204020204" charset="-122"/>
                <a:ea typeface="微软雅黑" panose="020B0503020204020204" charset="-122"/>
              </a:rPr>
              <a:t>Ambient Temperature:18</a:t>
            </a:r>
            <a:r>
              <a:rPr lang="zh-CN" altLang="en-US" sz="1800" dirty="0">
                <a:solidFill>
                  <a:schemeClr val="tx1">
                    <a:lumMod val="65000"/>
                    <a:lumOff val="35000"/>
                  </a:schemeClr>
                </a:solidFill>
                <a:latin typeface="微软雅黑" panose="020B0503020204020204" charset="-122"/>
                <a:ea typeface="微软雅黑" panose="020B0503020204020204" charset="-122"/>
              </a:rPr>
              <a:t>゜</a:t>
            </a:r>
            <a:r>
              <a:rPr lang="en-US" altLang="zh-CN" sz="1800" dirty="0">
                <a:solidFill>
                  <a:schemeClr val="tx1">
                    <a:lumMod val="65000"/>
                    <a:lumOff val="35000"/>
                  </a:schemeClr>
                </a:solidFill>
                <a:latin typeface="微软雅黑" panose="020B0503020204020204" charset="-122"/>
                <a:ea typeface="微软雅黑" panose="020B0503020204020204" charset="-122"/>
              </a:rPr>
              <a:t>C </a:t>
            </a:r>
            <a:r>
              <a:rPr lang="en-US" sz="1800" dirty="0">
                <a:solidFill>
                  <a:schemeClr val="tx1">
                    <a:lumMod val="65000"/>
                    <a:lumOff val="35000"/>
                  </a:schemeClr>
                </a:solidFill>
                <a:latin typeface="微软雅黑" panose="020B0503020204020204" charset="-122"/>
                <a:ea typeface="微软雅黑" panose="020B0503020204020204" charset="-122"/>
              </a:rPr>
              <a:t>-25゜C</a:t>
            </a:r>
            <a:endParaRPr lang="en-US" sz="1800" dirty="0">
              <a:solidFill>
                <a:schemeClr val="tx1">
                  <a:lumMod val="65000"/>
                  <a:lumOff val="35000"/>
                </a:schemeClr>
              </a:solidFill>
              <a:latin typeface="微软雅黑" panose="020B0503020204020204" charset="-122"/>
              <a:ea typeface="微软雅黑" panose="020B0503020204020204" charset="-122"/>
            </a:endParaRPr>
          </a:p>
          <a:p>
            <a:pPr lvl="2" hangingPunct="1"/>
            <a:r>
              <a:rPr lang="zh-CN" altLang="en-US" sz="1800" dirty="0">
                <a:solidFill>
                  <a:schemeClr val="tx1">
                    <a:lumMod val="65000"/>
                    <a:lumOff val="35000"/>
                  </a:schemeClr>
                </a:solidFill>
                <a:latin typeface="微软雅黑" panose="020B0503020204020204" charset="-122"/>
                <a:ea typeface="微软雅黑" panose="020B0503020204020204" charset="-122"/>
              </a:rPr>
              <a:t>车间连接</a:t>
            </a:r>
            <a:r>
              <a:rPr lang="en-US" altLang="zh-CN" sz="1800" dirty="0">
                <a:solidFill>
                  <a:schemeClr val="tx1">
                    <a:lumMod val="65000"/>
                    <a:lumOff val="35000"/>
                  </a:schemeClr>
                </a:solidFill>
                <a:latin typeface="微软雅黑" panose="020B0503020204020204" charset="-122"/>
                <a:ea typeface="微软雅黑" panose="020B0503020204020204" charset="-122"/>
              </a:rPr>
              <a:t>/IT</a:t>
            </a:r>
            <a:r>
              <a:rPr lang="zh-CN" altLang="en-US" sz="1800" dirty="0">
                <a:solidFill>
                  <a:schemeClr val="tx1">
                    <a:lumMod val="65000"/>
                    <a:lumOff val="35000"/>
                  </a:schemeClr>
                </a:solidFill>
                <a:latin typeface="微软雅黑" panose="020B0503020204020204" charset="-122"/>
                <a:ea typeface="微软雅黑" panose="020B0503020204020204" charset="-122"/>
              </a:rPr>
              <a:t>要求：需要网口，数量：</a:t>
            </a:r>
            <a:r>
              <a:rPr lang="en-US" altLang="zh-CN" sz="1800" dirty="0">
                <a:solidFill>
                  <a:schemeClr val="tx1">
                    <a:lumMod val="65000"/>
                    <a:lumOff val="35000"/>
                  </a:schemeClr>
                </a:solidFill>
                <a:latin typeface="微软雅黑" panose="020B0503020204020204" charset="-122"/>
                <a:ea typeface="微软雅黑" panose="020B0503020204020204" charset="-122"/>
              </a:rPr>
              <a:t>1pcs </a:t>
            </a:r>
            <a:r>
              <a:rPr lang="zh-CN" altLang="en-US" sz="1800" dirty="0">
                <a:solidFill>
                  <a:schemeClr val="tx1">
                    <a:lumMod val="65000"/>
                    <a:lumOff val="35000"/>
                  </a:schemeClr>
                </a:solidFill>
                <a:latin typeface="微软雅黑" panose="020B0503020204020204" charset="-122"/>
                <a:ea typeface="微软雅黑" panose="020B0503020204020204" charset="-122"/>
              </a:rPr>
              <a:t>上传流畅 </a:t>
            </a:r>
            <a:endParaRPr lang="en-US" altLang="zh-CN" sz="1800" dirty="0">
              <a:solidFill>
                <a:schemeClr val="tx1">
                  <a:lumMod val="65000"/>
                  <a:lumOff val="35000"/>
                </a:schemeClr>
              </a:solidFill>
              <a:latin typeface="微软雅黑" panose="020B0503020204020204" charset="-122"/>
              <a:ea typeface="微软雅黑" panose="020B0503020204020204" charset="-122"/>
            </a:endParaRPr>
          </a:p>
          <a:p>
            <a:pPr lvl="2" hangingPunct="1">
              <a:buNone/>
            </a:pPr>
            <a:r>
              <a:rPr lang="en-US" altLang="zh-CN" sz="1800" dirty="0">
                <a:solidFill>
                  <a:schemeClr val="tx1">
                    <a:lumMod val="65000"/>
                    <a:lumOff val="35000"/>
                  </a:schemeClr>
                </a:solidFill>
                <a:latin typeface="微软雅黑" panose="020B0503020204020204" charset="-122"/>
                <a:ea typeface="微软雅黑" panose="020B0503020204020204" charset="-122"/>
              </a:rPr>
              <a:t> Shop Floor Connectivity / IT requirements: Need Netpoint,QTY:1pcs and upload shop flow</a:t>
            </a:r>
            <a:endParaRPr lang="en-US" altLang="zh-CN" sz="1800" dirty="0">
              <a:solidFill>
                <a:schemeClr val="tx1">
                  <a:lumMod val="65000"/>
                  <a:lumOff val="35000"/>
                </a:schemeClr>
              </a:solidFill>
              <a:latin typeface="微软雅黑" panose="020B0503020204020204" charset="-122"/>
              <a:ea typeface="微软雅黑" panose="020B0503020204020204" charset="-122"/>
            </a:endParaRPr>
          </a:p>
          <a:p>
            <a:pPr hangingPunct="1">
              <a:buSzPct val="100000"/>
              <a:defRPr b="1">
                <a:latin typeface="Helvetica Neue" panose="02000503000000020004"/>
                <a:ea typeface="Helvetica Neue" panose="02000503000000020004"/>
                <a:cs typeface="Helvetica Neue" panose="02000503000000020004"/>
                <a:sym typeface="Helvetica Neue" panose="02000503000000020004"/>
              </a:defRPr>
            </a:pPr>
            <a:endParaRPr lang="en-US" altLang="zh-CN" sz="1800" b="1" dirty="0">
              <a:solidFill>
                <a:schemeClr val="tx1">
                  <a:lumMod val="65000"/>
                  <a:lumOff val="35000"/>
                </a:schemeClr>
              </a:solidFill>
              <a:latin typeface="微软雅黑" panose="020B0503020204020204" charset="-122"/>
              <a:ea typeface="微软雅黑" panose="020B0503020204020204" charset="-122"/>
              <a:cs typeface="Helvetica Neue" panose="02000503000000020004"/>
              <a:sym typeface="Helvetica Neue" panose="02000503000000020004"/>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1692909" y="-95250"/>
            <a:ext cx="2860041" cy="66357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400" dirty="0">
                <a:latin typeface="等线" panose="02010600030101010101" charset="-122"/>
                <a:ea typeface="等线" panose="02010600030101010101" charset="-122"/>
                <a:cs typeface="微软雅黑" panose="020B0503020204020204" charset="-122"/>
              </a:rPr>
              <a:t>设备进气过滤装置</a:t>
            </a:r>
            <a:endParaRPr lang="en-US" altLang="zh-CN" sz="2400" spc="-40" dirty="0">
              <a:latin typeface="等线" panose="02010600030101010101" charset="-122"/>
              <a:ea typeface="等线" panose="02010600030101010101" charset="-122"/>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sp>
        <p:nvSpPr>
          <p:cNvPr id="12" name="右箭头 1"/>
          <p:cNvSpPr/>
          <p:nvPr/>
        </p:nvSpPr>
        <p:spPr>
          <a:xfrm>
            <a:off x="2379141" y="2023548"/>
            <a:ext cx="648393" cy="927269"/>
          </a:xfrm>
          <a:prstGeom prst="rightArrow">
            <a:avLst/>
          </a:prstGeom>
          <a:noFill/>
          <a:ln w="12700" cap="flat">
            <a:solidFill>
              <a:srgbClr val="FF26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endParaRPr lang="zh-CN" altLang="en-US" sz="27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Gill Sans" panose="020B0502020104020203"/>
              <a:sym typeface="Gill Sans" panose="020B0502020104020203"/>
            </a:endParaRPr>
          </a:p>
        </p:txBody>
      </p:sp>
      <p:pic>
        <p:nvPicPr>
          <p:cNvPr id="13" name="图片 12"/>
          <p:cNvPicPr>
            <a:picLocks noChangeAspect="1"/>
          </p:cNvPicPr>
          <p:nvPr/>
        </p:nvPicPr>
        <p:blipFill>
          <a:blip r:embed="rId2"/>
          <a:stretch>
            <a:fillRect/>
          </a:stretch>
        </p:blipFill>
        <p:spPr>
          <a:xfrm>
            <a:off x="6557867" y="1198109"/>
            <a:ext cx="1659212" cy="2474661"/>
          </a:xfrm>
          <a:prstGeom prst="rect">
            <a:avLst/>
          </a:prstGeom>
        </p:spPr>
      </p:pic>
      <p:pic>
        <p:nvPicPr>
          <p:cNvPr id="15" name="图片 14"/>
          <p:cNvPicPr>
            <a:picLocks noChangeAspect="1"/>
          </p:cNvPicPr>
          <p:nvPr/>
        </p:nvPicPr>
        <p:blipFill>
          <a:blip r:embed="rId3"/>
          <a:stretch>
            <a:fillRect/>
          </a:stretch>
        </p:blipFill>
        <p:spPr>
          <a:xfrm>
            <a:off x="498720" y="1335821"/>
            <a:ext cx="1732195" cy="2199237"/>
          </a:xfrm>
          <a:prstGeom prst="rect">
            <a:avLst/>
          </a:prstGeom>
        </p:spPr>
      </p:pic>
      <p:pic>
        <p:nvPicPr>
          <p:cNvPr id="16" name="图片 15"/>
          <p:cNvPicPr>
            <a:picLocks noChangeAspect="1"/>
          </p:cNvPicPr>
          <p:nvPr/>
        </p:nvPicPr>
        <p:blipFill>
          <a:blip r:embed="rId4"/>
          <a:stretch>
            <a:fillRect/>
          </a:stretch>
        </p:blipFill>
        <p:spPr>
          <a:xfrm>
            <a:off x="3292213" y="1443835"/>
            <a:ext cx="2134992" cy="2091223"/>
          </a:xfrm>
          <a:prstGeom prst="rect">
            <a:avLst/>
          </a:prstGeom>
        </p:spPr>
      </p:pic>
      <p:sp>
        <p:nvSpPr>
          <p:cNvPr id="17" name="右箭头 12"/>
          <p:cNvSpPr/>
          <p:nvPr/>
        </p:nvSpPr>
        <p:spPr>
          <a:xfrm>
            <a:off x="5718282" y="2023548"/>
            <a:ext cx="648393" cy="927269"/>
          </a:xfrm>
          <a:prstGeom prst="rightArrow">
            <a:avLst/>
          </a:prstGeom>
          <a:noFill/>
          <a:ln w="12700" cap="flat">
            <a:solidFill>
              <a:srgbClr val="FF26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endParaRPr lang="zh-CN" altLang="en-US" sz="27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Gill Sans" panose="020B0502020104020203"/>
              <a:sym typeface="Gill Sans" panose="020B0502020104020203"/>
            </a:endParaRPr>
          </a:p>
        </p:txBody>
      </p:sp>
      <p:pic>
        <p:nvPicPr>
          <p:cNvPr id="18" name="图片 17"/>
          <p:cNvPicPr>
            <a:picLocks noChangeAspect="1"/>
          </p:cNvPicPr>
          <p:nvPr/>
        </p:nvPicPr>
        <p:blipFill>
          <a:blip r:embed="rId5"/>
          <a:stretch>
            <a:fillRect/>
          </a:stretch>
        </p:blipFill>
        <p:spPr>
          <a:xfrm>
            <a:off x="9403060" y="1742032"/>
            <a:ext cx="2043113" cy="1538288"/>
          </a:xfrm>
          <a:prstGeom prst="rect">
            <a:avLst/>
          </a:prstGeom>
        </p:spPr>
      </p:pic>
      <p:sp>
        <p:nvSpPr>
          <p:cNvPr id="19" name="右箭头 14"/>
          <p:cNvSpPr/>
          <p:nvPr/>
        </p:nvSpPr>
        <p:spPr>
          <a:xfrm>
            <a:off x="8458214" y="2047542"/>
            <a:ext cx="648393" cy="927269"/>
          </a:xfrm>
          <a:prstGeom prst="rightArrow">
            <a:avLst/>
          </a:prstGeom>
          <a:noFill/>
          <a:ln w="12700" cap="flat">
            <a:solidFill>
              <a:srgbClr val="FF26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endParaRPr lang="zh-CN" altLang="en-US" sz="27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Gill Sans" panose="020B0502020104020203"/>
              <a:sym typeface="Gill Sans" panose="020B0502020104020203"/>
            </a:endParaRPr>
          </a:p>
        </p:txBody>
      </p:sp>
      <p:sp>
        <p:nvSpPr>
          <p:cNvPr id="20" name="矩形 19"/>
          <p:cNvSpPr/>
          <p:nvPr/>
        </p:nvSpPr>
        <p:spPr>
          <a:xfrm>
            <a:off x="10002531" y="3853758"/>
            <a:ext cx="1029449" cy="246221"/>
          </a:xfrm>
          <a:prstGeom prst="rect">
            <a:avLst/>
          </a:prstGeom>
        </p:spPr>
        <p:txBody>
          <a:bodyPr wrap="none">
            <a:spAutoFit/>
          </a:bodyPr>
          <a:lstStyle/>
          <a:p>
            <a:r>
              <a:rPr lang="en-US" altLang="zh-CN" sz="1000" dirty="0">
                <a:latin typeface="微软雅黑" panose="020B0503020204020204" charset="-122"/>
                <a:ea typeface="微软雅黑" panose="020B0503020204020204" charset="-122"/>
                <a:sym typeface="+mn-ea"/>
              </a:rPr>
              <a:t>4</a:t>
            </a:r>
            <a:r>
              <a:rPr lang="zh-CN" altLang="en-US" sz="1000" dirty="0">
                <a:latin typeface="微软雅黑" panose="020B0503020204020204" charset="-122"/>
                <a:ea typeface="微软雅黑" panose="020B0503020204020204" charset="-122"/>
                <a:sym typeface="+mn-ea"/>
              </a:rPr>
              <a:t>、真空过滤器</a:t>
            </a:r>
            <a:endParaRPr lang="zh-CN" altLang="en-US" sz="1000" dirty="0">
              <a:latin typeface="微软雅黑" panose="020B0503020204020204" charset="-122"/>
              <a:ea typeface="微软雅黑" panose="020B0503020204020204" charset="-122"/>
            </a:endParaRPr>
          </a:p>
        </p:txBody>
      </p:sp>
      <p:sp>
        <p:nvSpPr>
          <p:cNvPr id="21" name="矩形 20"/>
          <p:cNvSpPr/>
          <p:nvPr/>
        </p:nvSpPr>
        <p:spPr>
          <a:xfrm>
            <a:off x="7020706" y="3853758"/>
            <a:ext cx="1157689" cy="246221"/>
          </a:xfrm>
          <a:prstGeom prst="rect">
            <a:avLst/>
          </a:prstGeom>
        </p:spPr>
        <p:txBody>
          <a:bodyPr wrap="none">
            <a:spAutoFit/>
          </a:bodyPr>
          <a:lstStyle/>
          <a:p>
            <a:r>
              <a:rPr lang="en-US" altLang="zh-CN" sz="1000" dirty="0">
                <a:latin typeface="微软雅黑" panose="020B0503020204020204" charset="-122"/>
                <a:ea typeface="微软雅黑" panose="020B0503020204020204" charset="-122"/>
                <a:sym typeface="+mn-ea"/>
              </a:rPr>
              <a:t>3</a:t>
            </a:r>
            <a:r>
              <a:rPr lang="zh-CN" altLang="en-US" sz="1000" dirty="0">
                <a:latin typeface="微软雅黑" panose="020B0503020204020204" charset="-122"/>
                <a:ea typeface="微软雅黑" panose="020B0503020204020204" charset="-122"/>
                <a:sym typeface="+mn-ea"/>
              </a:rPr>
              <a:t>、三联过滤装置</a:t>
            </a:r>
            <a:endParaRPr lang="zh-CN" altLang="en-US" sz="1000" dirty="0">
              <a:latin typeface="微软雅黑" panose="020B0503020204020204" charset="-122"/>
              <a:ea typeface="微软雅黑" panose="020B0503020204020204" charset="-122"/>
            </a:endParaRPr>
          </a:p>
        </p:txBody>
      </p:sp>
      <p:sp>
        <p:nvSpPr>
          <p:cNvPr id="22" name="矩形 21"/>
          <p:cNvSpPr/>
          <p:nvPr/>
        </p:nvSpPr>
        <p:spPr>
          <a:xfrm>
            <a:off x="3999033" y="3853758"/>
            <a:ext cx="772969" cy="246221"/>
          </a:xfrm>
          <a:prstGeom prst="rect">
            <a:avLst/>
          </a:prstGeom>
        </p:spPr>
        <p:txBody>
          <a:bodyPr wrap="none">
            <a:spAutoFit/>
          </a:bodyPr>
          <a:lstStyle/>
          <a:p>
            <a:r>
              <a:rPr lang="en-US" altLang="zh-CN" sz="1000" dirty="0">
                <a:latin typeface="微软雅黑" panose="020B0503020204020204" charset="-122"/>
                <a:ea typeface="微软雅黑" panose="020B0503020204020204" charset="-122"/>
                <a:sym typeface="+mn-ea"/>
              </a:rPr>
              <a:t>2</a:t>
            </a:r>
            <a:r>
              <a:rPr lang="zh-CN" altLang="en-US" sz="1000" dirty="0">
                <a:latin typeface="微软雅黑" panose="020B0503020204020204" charset="-122"/>
                <a:ea typeface="微软雅黑" panose="020B0503020204020204" charset="-122"/>
                <a:sym typeface="+mn-ea"/>
              </a:rPr>
              <a:t>、储气罐</a:t>
            </a:r>
            <a:endParaRPr lang="zh-CN" altLang="en-US" sz="1000" dirty="0">
              <a:latin typeface="微软雅黑" panose="020B0503020204020204" charset="-122"/>
              <a:ea typeface="微软雅黑" panose="020B0503020204020204" charset="-122"/>
            </a:endParaRPr>
          </a:p>
        </p:txBody>
      </p:sp>
      <p:sp>
        <p:nvSpPr>
          <p:cNvPr id="23" name="矩形 22"/>
          <p:cNvSpPr/>
          <p:nvPr/>
        </p:nvSpPr>
        <p:spPr>
          <a:xfrm>
            <a:off x="790770" y="3853758"/>
            <a:ext cx="1157689" cy="246221"/>
          </a:xfrm>
          <a:prstGeom prst="rect">
            <a:avLst/>
          </a:prstGeom>
        </p:spPr>
        <p:txBody>
          <a:bodyPr wrap="none">
            <a:spAutoFit/>
          </a:bodyPr>
          <a:lstStyle/>
          <a:p>
            <a:r>
              <a:rPr lang="en-US" altLang="zh-CN" sz="1000" dirty="0">
                <a:latin typeface="微软雅黑" panose="020B0503020204020204" charset="-122"/>
                <a:ea typeface="微软雅黑" panose="020B0503020204020204" charset="-122"/>
                <a:sym typeface="+mn-ea"/>
              </a:rPr>
              <a:t>1</a:t>
            </a:r>
            <a:r>
              <a:rPr lang="zh-CN" altLang="en-US" sz="1000" dirty="0">
                <a:latin typeface="微软雅黑" panose="020B0503020204020204" charset="-122"/>
                <a:ea typeface="微软雅黑" panose="020B0503020204020204" charset="-122"/>
                <a:sym typeface="+mn-ea"/>
              </a:rPr>
              <a:t>、三联过滤装置</a:t>
            </a:r>
            <a:endParaRPr lang="zh-CN" altLang="en-US" sz="1000" dirty="0">
              <a:latin typeface="微软雅黑" panose="020B0503020204020204" charset="-122"/>
              <a:ea typeface="微软雅黑" panose="020B0503020204020204" charset="-122"/>
            </a:endParaRPr>
          </a:p>
        </p:txBody>
      </p:sp>
      <p:sp>
        <p:nvSpPr>
          <p:cNvPr id="24" name="object 4"/>
          <p:cNvSpPr txBox="1"/>
          <p:nvPr/>
        </p:nvSpPr>
        <p:spPr>
          <a:xfrm>
            <a:off x="8178395" y="4598940"/>
            <a:ext cx="3325091" cy="1410387"/>
          </a:xfrm>
          <a:prstGeom prst="rect">
            <a:avLst/>
          </a:prstGeom>
        </p:spPr>
        <p:txBody>
          <a:bodyPr vert="horz" wrap="square" lIns="0" tIns="6668" rIns="0" bIns="0" rtlCol="0" anchor="ctr">
            <a:spAutoFit/>
          </a:bodyPr>
          <a:lstStyle/>
          <a:p>
            <a:pPr marL="6350">
              <a:lnSpc>
                <a:spcPct val="150000"/>
              </a:lnSpc>
              <a:spcBef>
                <a:spcPts val="55"/>
              </a:spcBef>
            </a:pPr>
            <a:r>
              <a:rPr lang="zh-CN" altLang="en-US" sz="1200" b="1" dirty="0">
                <a:latin typeface="微软雅黑" panose="020B0503020204020204" charset="-122"/>
                <a:ea typeface="微软雅黑" panose="020B0503020204020204" charset="-122"/>
                <a:cs typeface="Gill Sans" panose="020B0502020104020203"/>
              </a:rPr>
              <a:t> </a:t>
            </a:r>
            <a:r>
              <a:rPr lang="en-US" altLang="zh-CN" sz="1200" b="1" dirty="0">
                <a:latin typeface="微软雅黑" panose="020B0503020204020204" charset="-122"/>
                <a:ea typeface="微软雅黑" panose="020B0503020204020204" charset="-122"/>
                <a:cs typeface="Gill Sans" panose="020B0502020104020203"/>
              </a:rPr>
              <a:t> </a:t>
            </a:r>
            <a:r>
              <a:rPr lang="zh-CN" altLang="en-US" sz="1200" b="1" dirty="0">
                <a:latin typeface="微软雅黑" panose="020B0503020204020204" charset="-122"/>
                <a:ea typeface="微软雅黑" panose="020B0503020204020204" charset="-122"/>
                <a:cs typeface="Gill Sans" panose="020B0502020104020203"/>
              </a:rPr>
              <a:t>气源不纯故需要添加过滤装置其流程如下：</a:t>
            </a:r>
            <a:endParaRPr lang="en-US" altLang="zh-CN" sz="1200" b="1" dirty="0">
              <a:latin typeface="微软雅黑" panose="020B0503020204020204" charset="-122"/>
              <a:ea typeface="微软雅黑" panose="020B0503020204020204" charset="-122"/>
              <a:cs typeface="Gill Sans" panose="020B0502020104020203"/>
            </a:endParaRPr>
          </a:p>
          <a:p>
            <a:pPr marL="6350">
              <a:lnSpc>
                <a:spcPct val="150000"/>
              </a:lnSpc>
              <a:spcBef>
                <a:spcPts val="55"/>
              </a:spcBef>
            </a:pPr>
            <a:r>
              <a:rPr lang="en-US" altLang="zh-CN" sz="1200" dirty="0">
                <a:latin typeface="微软雅黑" panose="020B0503020204020204" charset="-122"/>
                <a:ea typeface="微软雅黑" panose="020B0503020204020204" charset="-122"/>
                <a:cs typeface="Gill Sans" panose="020B0502020104020203"/>
              </a:rPr>
              <a:t>1</a:t>
            </a:r>
            <a:r>
              <a:rPr lang="zh-CN" altLang="en-US" sz="1200" dirty="0">
                <a:latin typeface="微软雅黑" panose="020B0503020204020204" charset="-122"/>
                <a:ea typeface="微软雅黑" panose="020B0503020204020204" charset="-122"/>
                <a:cs typeface="Gill Sans" panose="020B0502020104020203"/>
              </a:rPr>
              <a:t>、气源在进入设备前端优先过三联过滤装置；</a:t>
            </a:r>
            <a:endParaRPr lang="en-US" altLang="zh-CN" sz="1200" dirty="0">
              <a:latin typeface="微软雅黑" panose="020B0503020204020204" charset="-122"/>
              <a:ea typeface="微软雅黑" panose="020B0503020204020204" charset="-122"/>
              <a:cs typeface="Gill Sans" panose="020B0502020104020203"/>
            </a:endParaRPr>
          </a:p>
          <a:p>
            <a:pPr marL="6350">
              <a:lnSpc>
                <a:spcPct val="150000"/>
              </a:lnSpc>
              <a:spcBef>
                <a:spcPts val="55"/>
              </a:spcBef>
            </a:pPr>
            <a:r>
              <a:rPr lang="en-US" altLang="zh-CN" sz="1200" dirty="0">
                <a:latin typeface="微软雅黑" panose="020B0503020204020204" charset="-122"/>
                <a:ea typeface="微软雅黑" panose="020B0503020204020204" charset="-122"/>
                <a:cs typeface="Gill Sans" panose="020B0502020104020203"/>
              </a:rPr>
              <a:t>2</a:t>
            </a:r>
            <a:r>
              <a:rPr lang="zh-CN" altLang="en-US" sz="1200" dirty="0">
                <a:latin typeface="微软雅黑" panose="020B0503020204020204" charset="-122"/>
                <a:ea typeface="微软雅黑" panose="020B0503020204020204" charset="-122"/>
                <a:cs typeface="Gill Sans" panose="020B0502020104020203"/>
              </a:rPr>
              <a:t>、经过三联件后进入储气罐；</a:t>
            </a:r>
            <a:endParaRPr lang="en-US" altLang="zh-CN" sz="1200" dirty="0">
              <a:latin typeface="微软雅黑" panose="020B0503020204020204" charset="-122"/>
              <a:ea typeface="微软雅黑" panose="020B0503020204020204" charset="-122"/>
              <a:cs typeface="Gill Sans" panose="020B0502020104020203"/>
            </a:endParaRPr>
          </a:p>
          <a:p>
            <a:pPr marL="6350">
              <a:lnSpc>
                <a:spcPct val="150000"/>
              </a:lnSpc>
              <a:spcBef>
                <a:spcPts val="55"/>
              </a:spcBef>
            </a:pPr>
            <a:r>
              <a:rPr lang="en-US" altLang="zh-CN" sz="1200" dirty="0">
                <a:latin typeface="微软雅黑" panose="020B0503020204020204" charset="-122"/>
                <a:ea typeface="微软雅黑" panose="020B0503020204020204" charset="-122"/>
                <a:cs typeface="Gill Sans" panose="020B0502020104020203"/>
              </a:rPr>
              <a:t>3</a:t>
            </a:r>
            <a:r>
              <a:rPr lang="zh-CN" altLang="en-US" sz="1200" dirty="0">
                <a:latin typeface="微软雅黑" panose="020B0503020204020204" charset="-122"/>
                <a:ea typeface="微软雅黑" panose="020B0503020204020204" charset="-122"/>
                <a:cs typeface="Gill Sans" panose="020B0502020104020203"/>
              </a:rPr>
              <a:t>、储气罐出气口增加高精密过滤气源三联件；</a:t>
            </a:r>
            <a:endParaRPr lang="en-US" altLang="zh-CN" sz="1200" dirty="0">
              <a:latin typeface="微软雅黑" panose="020B0503020204020204" charset="-122"/>
              <a:ea typeface="微软雅黑" panose="020B0503020204020204" charset="-122"/>
              <a:cs typeface="Gill Sans" panose="020B0502020104020203"/>
            </a:endParaRPr>
          </a:p>
          <a:p>
            <a:pPr marL="6350">
              <a:lnSpc>
                <a:spcPct val="150000"/>
              </a:lnSpc>
              <a:spcBef>
                <a:spcPts val="55"/>
              </a:spcBef>
            </a:pPr>
            <a:r>
              <a:rPr lang="en-US" altLang="zh-CN" sz="1200" dirty="0">
                <a:latin typeface="微软雅黑" panose="020B0503020204020204" charset="-122"/>
                <a:ea typeface="微软雅黑" panose="020B0503020204020204" charset="-122"/>
                <a:cs typeface="Gill Sans" panose="020B0502020104020203"/>
              </a:rPr>
              <a:t>4</a:t>
            </a:r>
            <a:r>
              <a:rPr lang="zh-CN" altLang="en-US" sz="1200" dirty="0">
                <a:latin typeface="微软雅黑" panose="020B0503020204020204" charset="-122"/>
                <a:ea typeface="微软雅黑" panose="020B0503020204020204" charset="-122"/>
                <a:cs typeface="Gill Sans" panose="020B0502020104020203"/>
              </a:rPr>
              <a:t>、最终在电磁阀后端再次增加一组过滤滤芯；</a:t>
            </a:r>
            <a:endParaRPr lang="en-US" altLang="zh-CN" sz="1200" dirty="0">
              <a:latin typeface="微软雅黑" panose="020B0503020204020204" charset="-122"/>
              <a:ea typeface="微软雅黑" panose="020B0503020204020204" charset="-122"/>
              <a:cs typeface="Gill Sans" panose="020B0502020104020203"/>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202"/>
          <p:cNvSpPr/>
          <p:nvPr/>
        </p:nvSpPr>
        <p:spPr>
          <a:xfrm>
            <a:off x="1692909" y="-95250"/>
            <a:ext cx="6984365" cy="66357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0" marR="0">
              <a:lnSpc>
                <a:spcPts val="4875"/>
              </a:lnSpc>
              <a:spcBef>
                <a:spcPct val="0"/>
              </a:spcBef>
              <a:spcAft>
                <a:spcPct val="0"/>
              </a:spcAft>
            </a:pPr>
            <a:r>
              <a:rPr lang="zh-CN" altLang="en-US" sz="2400" dirty="0">
                <a:latin typeface="+mn-ea"/>
              </a:rPr>
              <a:t>总结 </a:t>
            </a:r>
            <a:r>
              <a:rPr lang="en-US" altLang="zh-CN" sz="2400" dirty="0">
                <a:latin typeface="+mn-ea"/>
              </a:rPr>
              <a:t>Summary</a:t>
            </a:r>
            <a:endParaRPr lang="en-US" altLang="zh-CN" sz="2400" spc="-40" dirty="0">
              <a:latin typeface="+mn-ea"/>
              <a:cs typeface="Calibri Light" panose="020F0302020204030204"/>
            </a:endParaRPr>
          </a:p>
        </p:txBody>
      </p:sp>
      <p:pic>
        <p:nvPicPr>
          <p:cNvPr id="208" name="picture 208"/>
          <p:cNvPicPr>
            <a:picLocks noChangeAspect="1"/>
          </p:cNvPicPr>
          <p:nvPr/>
        </p:nvPicPr>
        <p:blipFill>
          <a:blip r:embed="rId1"/>
          <a:stretch>
            <a:fillRect/>
          </a:stretch>
        </p:blipFill>
        <p:spPr>
          <a:xfrm rot="21600000">
            <a:off x="10818876" y="0"/>
            <a:ext cx="1373123" cy="505967"/>
          </a:xfrm>
          <a:prstGeom prst="rect">
            <a:avLst/>
          </a:prstGeom>
        </p:spPr>
      </p:pic>
      <p:graphicFrame>
        <p:nvGraphicFramePr>
          <p:cNvPr id="25" name="Table"/>
          <p:cNvGraphicFramePr/>
          <p:nvPr>
            <p:custDataLst>
              <p:tags r:id="rId2"/>
            </p:custDataLst>
          </p:nvPr>
        </p:nvGraphicFramePr>
        <p:xfrm>
          <a:off x="729933" y="716915"/>
          <a:ext cx="10246678" cy="5843678"/>
        </p:xfrm>
        <a:graphic>
          <a:graphicData uri="http://schemas.openxmlformats.org/drawingml/2006/table">
            <a:tbl>
              <a:tblPr/>
              <a:tblGrid>
                <a:gridCol w="2880678"/>
                <a:gridCol w="7366000"/>
              </a:tblGrid>
              <a:tr h="485458">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dirty="0">
                          <a:solidFill>
                            <a:srgbClr val="0D0D0D"/>
                          </a:solidFill>
                          <a:latin typeface="微软雅黑" panose="020B0503020204020204" charset="-122"/>
                          <a:ea typeface="微软雅黑" panose="020B0503020204020204" charset="-122"/>
                        </a:rPr>
                        <a:t>项目可行性 </a:t>
                      </a:r>
                      <a:endParaRPr lang="en-US" altLang="zh-CN" sz="1200" b="0" dirty="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dirty="0">
                          <a:solidFill>
                            <a:srgbClr val="0D0D0D"/>
                          </a:solidFill>
                          <a:latin typeface="微软雅黑" panose="020B0503020204020204" charset="-122"/>
                          <a:ea typeface="微软雅黑" panose="020B0503020204020204" charset="-122"/>
                        </a:rPr>
                        <a:t>Feasibility</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en-US" altLang="zh-CN" sz="1100" b="0">
                          <a:solidFill>
                            <a:srgbClr val="000000"/>
                          </a:solidFill>
                          <a:latin typeface="微软雅黑" panose="020B0503020204020204" charset="-122"/>
                          <a:ea typeface="微软雅黑" panose="020B0503020204020204" charset="-122"/>
                        </a:rPr>
                        <a:t>YES</a:t>
                      </a:r>
                      <a:endParaRPr lang="zh-CN" altLang="en-US" sz="1100" b="0" dirty="0">
                        <a:solidFill>
                          <a:srgbClr val="000000"/>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775">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dirty="0">
                          <a:solidFill>
                            <a:srgbClr val="0D0D0D"/>
                          </a:solidFill>
                          <a:latin typeface="微软雅黑" panose="020B0503020204020204" charset="-122"/>
                          <a:ea typeface="微软雅黑" panose="020B0503020204020204" charset="-122"/>
                        </a:rPr>
                        <a:t>设备开发周期　</a:t>
                      </a:r>
                      <a:endParaRPr lang="en-US" altLang="zh-CN" sz="1200" b="0" dirty="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a:solidFill>
                            <a:srgbClr val="0D0D0D"/>
                          </a:solidFill>
                          <a:latin typeface="微软雅黑" panose="020B0503020204020204" charset="-122"/>
                          <a:ea typeface="微软雅黑" panose="020B0503020204020204" charset="-122"/>
                        </a:rPr>
                        <a:t>L/T</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en-US" altLang="zh-CN" sz="1100" b="0" dirty="0">
                          <a:solidFill>
                            <a:srgbClr val="000000"/>
                          </a:solidFill>
                          <a:latin typeface="微软雅黑" panose="020B0503020204020204" charset="-122"/>
                          <a:ea typeface="微软雅黑" panose="020B0503020204020204" charset="-122"/>
                        </a:rPr>
                        <a:t>65</a:t>
                      </a:r>
                      <a:r>
                        <a:rPr lang="zh-CN" altLang="en-US" sz="1100" b="0" dirty="0">
                          <a:solidFill>
                            <a:srgbClr val="000000"/>
                          </a:solidFill>
                          <a:latin typeface="微软雅黑" panose="020B0503020204020204" charset="-122"/>
                          <a:ea typeface="微软雅黑" panose="020B0503020204020204" charset="-122"/>
                        </a:rPr>
                        <a:t>个工作日</a:t>
                      </a:r>
                      <a:endParaRPr lang="en-US" altLang="zh-CN" sz="1100" b="0" dirty="0">
                        <a:solidFill>
                          <a:srgbClr val="000000"/>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458">
                <a:tc rowSpan="3">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en-US" altLang="zh-CN" sz="1200" b="0" dirty="0">
                          <a:solidFill>
                            <a:srgbClr val="0D0D0D"/>
                          </a:solidFill>
                          <a:latin typeface="微软雅黑" panose="020B0503020204020204" charset="-122"/>
                          <a:ea typeface="微软雅黑" panose="020B0503020204020204" charset="-122"/>
                        </a:rPr>
                        <a:t> </a:t>
                      </a:r>
                      <a:r>
                        <a:rPr lang="zh-CN" altLang="en-US" sz="1200" b="0" dirty="0">
                          <a:solidFill>
                            <a:srgbClr val="0D0D0D"/>
                          </a:solidFill>
                          <a:latin typeface="微软雅黑" panose="020B0503020204020204" charset="-122"/>
                          <a:ea typeface="微软雅黑" panose="020B0503020204020204" charset="-122"/>
                        </a:rPr>
                        <a:t>硬件主要配置</a:t>
                      </a:r>
                      <a:endParaRPr lang="en-US" altLang="zh-CN" sz="1200" b="0" dirty="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dirty="0">
                          <a:solidFill>
                            <a:srgbClr val="0D0D0D"/>
                          </a:solidFill>
                          <a:latin typeface="微软雅黑" panose="020B0503020204020204" charset="-122"/>
                          <a:ea typeface="微软雅黑" panose="020B0503020204020204" charset="-122"/>
                        </a:rPr>
                        <a:t>Configuration</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zh-CN" altLang="en-US" sz="1100">
                          <a:solidFill>
                            <a:srgbClr val="000000"/>
                          </a:solidFill>
                          <a:latin typeface="微软雅黑" panose="020B0503020204020204" charset="-122"/>
                          <a:ea typeface="微软雅黑" panose="020B0503020204020204" charset="-122"/>
                          <a:sym typeface="+mn-ea"/>
                        </a:rPr>
                        <a:t>工控机</a:t>
                      </a:r>
                      <a:r>
                        <a:rPr lang="en-US" altLang="zh-CN" sz="1100">
                          <a:solidFill>
                            <a:srgbClr val="000000"/>
                          </a:solidFill>
                          <a:latin typeface="微软雅黑" panose="020B0503020204020204" charset="-122"/>
                          <a:ea typeface="微软雅黑" panose="020B0503020204020204" charset="-122"/>
                          <a:sym typeface="+mn-ea"/>
                        </a:rPr>
                        <a:t>-</a:t>
                      </a:r>
                      <a:r>
                        <a:rPr lang="zh-CN" altLang="en-US" sz="1100">
                          <a:solidFill>
                            <a:srgbClr val="000000"/>
                          </a:solidFill>
                          <a:latin typeface="微软雅黑" panose="020B0503020204020204" charset="-122"/>
                          <a:ea typeface="微软雅黑" panose="020B0503020204020204" charset="-122"/>
                          <a:sym typeface="+mn-ea"/>
                        </a:rPr>
                        <a:t>深度学习</a:t>
                      </a:r>
                      <a:r>
                        <a:rPr lang="en-US" altLang="zh-CN" sz="1100">
                          <a:solidFill>
                            <a:srgbClr val="000000"/>
                          </a:solidFill>
                          <a:latin typeface="微软雅黑" panose="020B0503020204020204" charset="-122"/>
                          <a:ea typeface="微软雅黑" panose="020B0503020204020204" charset="-122"/>
                          <a:sym typeface="+mn-ea"/>
                        </a:rPr>
                        <a:t>*2</a:t>
                      </a:r>
                      <a:r>
                        <a:rPr lang="zh-CN" altLang="en-US" sz="1100">
                          <a:solidFill>
                            <a:srgbClr val="000000"/>
                          </a:solidFill>
                          <a:latin typeface="微软雅黑" panose="020B0503020204020204" charset="-122"/>
                          <a:ea typeface="微软雅黑" panose="020B0503020204020204" charset="-122"/>
                          <a:sym typeface="+mn-ea"/>
                        </a:rPr>
                        <a:t>：</a:t>
                      </a:r>
                      <a:r>
                        <a:rPr lang="en-US" altLang="zh-CN" sz="1100">
                          <a:solidFill>
                            <a:srgbClr val="000000"/>
                          </a:solidFill>
                          <a:latin typeface="微软雅黑" panose="020B0503020204020204" charset="-122"/>
                          <a:ea typeface="微软雅黑" panose="020B0503020204020204" charset="-122"/>
                          <a:sym typeface="+mn-ea"/>
                        </a:rPr>
                        <a:t>I9 </a:t>
                      </a:r>
                      <a:r>
                        <a:rPr lang="zh-CN" altLang="en-US" sz="1100">
                          <a:latin typeface="微软雅黑" panose="020B0503020204020204" charset="-122"/>
                          <a:ea typeface="微软雅黑" panose="020B0503020204020204" charset="-122"/>
                          <a:sym typeface="+mn-ea"/>
                        </a:rPr>
                        <a:t>CPU，</a:t>
                      </a:r>
                      <a:r>
                        <a:rPr lang="en-US" altLang="zh-CN" sz="1100">
                          <a:latin typeface="微软雅黑" panose="020B0503020204020204" charset="-122"/>
                          <a:ea typeface="微软雅黑" panose="020B0503020204020204" charset="-122"/>
                          <a:sym typeface="+mn-ea"/>
                        </a:rPr>
                        <a:t>32</a:t>
                      </a:r>
                      <a:r>
                        <a:rPr lang="zh-CN" altLang="en-US" sz="1100">
                          <a:latin typeface="微软雅黑" panose="020B0503020204020204" charset="-122"/>
                          <a:ea typeface="微软雅黑" panose="020B0503020204020204" charset="-122"/>
                          <a:sym typeface="+mn-ea"/>
                        </a:rPr>
                        <a:t>G内存，专业图形显卡，</a:t>
                      </a:r>
                      <a:r>
                        <a:rPr lang="en-US" altLang="zh-CN" sz="1100">
                          <a:latin typeface="微软雅黑" panose="020B0503020204020204" charset="-122"/>
                          <a:ea typeface="微软雅黑" panose="020B0503020204020204" charset="-122"/>
                          <a:sym typeface="+mn-ea"/>
                        </a:rPr>
                        <a:t>2T</a:t>
                      </a:r>
                      <a:r>
                        <a:rPr lang="zh-CN" altLang="en-US" sz="1100">
                          <a:latin typeface="微软雅黑" panose="020B0503020204020204" charset="-122"/>
                          <a:ea typeface="微软雅黑" panose="020B0503020204020204" charset="-122"/>
                          <a:sym typeface="+mn-ea"/>
                        </a:rPr>
                        <a:t>硬盘</a:t>
                      </a:r>
                      <a:r>
                        <a:rPr lang="en-US" altLang="zh-CN" sz="1100">
                          <a:latin typeface="微软雅黑" panose="020B0503020204020204" charset="-122"/>
                          <a:ea typeface="微软雅黑" panose="020B0503020204020204" charset="-122"/>
                          <a:sym typeface="+mn-ea"/>
                        </a:rPr>
                        <a:t>+1T</a:t>
                      </a:r>
                      <a:r>
                        <a:rPr lang="zh-CN" altLang="en-US" sz="1100">
                          <a:latin typeface="微软雅黑" panose="020B0503020204020204" charset="-122"/>
                          <a:ea typeface="微软雅黑" panose="020B0503020204020204" charset="-122"/>
                          <a:sym typeface="+mn-ea"/>
                        </a:rPr>
                        <a:t>固态硬盘，</a:t>
                      </a:r>
                      <a:r>
                        <a:rPr lang="en-US" altLang="zh-CN" sz="1100">
                          <a:latin typeface="微软雅黑" panose="020B0503020204020204" charset="-122"/>
                          <a:ea typeface="微软雅黑" panose="020B0503020204020204" charset="-122"/>
                          <a:sym typeface="+mn-ea"/>
                        </a:rPr>
                        <a:t>21</a:t>
                      </a:r>
                      <a:r>
                        <a:rPr lang="zh-CN" altLang="en-US" sz="1100">
                          <a:latin typeface="微软雅黑" panose="020B0503020204020204" charset="-122"/>
                          <a:ea typeface="微软雅黑" panose="020B0503020204020204" charset="-122"/>
                          <a:sym typeface="+mn-ea"/>
                        </a:rPr>
                        <a:t>”液晶显示器</a:t>
                      </a:r>
                      <a:endParaRPr lang="zh-CN" altLang="en-US" sz="1100" dirty="0">
                        <a:latin typeface="微软雅黑" panose="020B0503020204020204" charset="-122"/>
                        <a:ea typeface="微软雅黑" panose="020B0503020204020204" charset="-122"/>
                        <a:sym typeface="+mn-ea"/>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775">
                <a:tc vMerge="1">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en-US" altLang="zh-CN" sz="1100" dirty="0">
                          <a:latin typeface="微软雅黑" panose="020B0503020204020204" charset="-122"/>
                          <a:ea typeface="微软雅黑" panose="020B0503020204020204" charset="-122"/>
                          <a:sym typeface="+mn-ea"/>
                        </a:rPr>
                        <a:t>CCD  6 </a:t>
                      </a:r>
                      <a:r>
                        <a:rPr lang="zh-CN" altLang="en-US" sz="1100" dirty="0">
                          <a:latin typeface="微软雅黑" panose="020B0503020204020204" charset="-122"/>
                          <a:ea typeface="微软雅黑" panose="020B0503020204020204" charset="-122"/>
                          <a:sym typeface="+mn-ea"/>
                        </a:rPr>
                        <a:t>个  </a:t>
                      </a:r>
                      <a:r>
                        <a:rPr lang="en-US" altLang="zh-CN" sz="1100" dirty="0">
                          <a:latin typeface="微软雅黑" panose="020B0503020204020204" charset="-122"/>
                          <a:ea typeface="微软雅黑" panose="020B0503020204020204" charset="-122"/>
                          <a:sym typeface="+mn-ea"/>
                        </a:rPr>
                        <a:t>1000</a:t>
                      </a:r>
                      <a:r>
                        <a:rPr lang="zh-CN" altLang="en-US" sz="1100" dirty="0">
                          <a:latin typeface="微软雅黑" panose="020B0503020204020204" charset="-122"/>
                          <a:ea typeface="微软雅黑" panose="020B0503020204020204" charset="-122"/>
                          <a:sym typeface="+mn-ea"/>
                        </a:rPr>
                        <a:t>万高清定焦</a:t>
                      </a:r>
                      <a:r>
                        <a:rPr lang="en-US" altLang="zh-CN" sz="1100" dirty="0">
                          <a:latin typeface="微软雅黑" panose="020B0503020204020204" charset="-122"/>
                          <a:ea typeface="微软雅黑" panose="020B0503020204020204" charset="-122"/>
                          <a:sym typeface="+mn-ea"/>
                        </a:rPr>
                        <a:t>/</a:t>
                      </a:r>
                      <a:r>
                        <a:rPr lang="zh-CN" altLang="en-US" sz="1100" dirty="0">
                          <a:latin typeface="微软雅黑" panose="020B0503020204020204" charset="-122"/>
                          <a:ea typeface="微软雅黑" panose="020B0503020204020204" charset="-122"/>
                          <a:sym typeface="+mn-ea"/>
                        </a:rPr>
                        <a:t>远心镜头共  </a:t>
                      </a:r>
                      <a:r>
                        <a:rPr lang="en-US" altLang="zh-CN" sz="1100" dirty="0">
                          <a:latin typeface="微软雅黑" panose="020B0503020204020204" charset="-122"/>
                          <a:ea typeface="微软雅黑" panose="020B0503020204020204" charset="-122"/>
                          <a:sym typeface="+mn-ea"/>
                        </a:rPr>
                        <a:t>3</a:t>
                      </a:r>
                      <a:r>
                        <a:rPr lang="zh-CN" altLang="en-US" sz="1100" dirty="0">
                          <a:latin typeface="微软雅黑" panose="020B0503020204020204" charset="-122"/>
                          <a:ea typeface="微软雅黑" panose="020B0503020204020204" charset="-122"/>
                          <a:sym typeface="+mn-ea"/>
                        </a:rPr>
                        <a:t>个，线激光</a:t>
                      </a:r>
                      <a:r>
                        <a:rPr lang="en-US" altLang="zh-CN" sz="1100" dirty="0">
                          <a:latin typeface="微软雅黑" panose="020B0503020204020204" charset="-122"/>
                          <a:ea typeface="微软雅黑" panose="020B0503020204020204" charset="-122"/>
                          <a:sym typeface="+mn-ea"/>
                        </a:rPr>
                        <a:t>1</a:t>
                      </a:r>
                      <a:r>
                        <a:rPr lang="zh-CN" altLang="en-US" sz="1100" dirty="0">
                          <a:latin typeface="微软雅黑" panose="020B0503020204020204" charset="-122"/>
                          <a:ea typeface="微软雅黑" panose="020B0503020204020204" charset="-122"/>
                          <a:sym typeface="+mn-ea"/>
                        </a:rPr>
                        <a:t>套，光源若干</a:t>
                      </a:r>
                      <a:endParaRPr lang="en-US" altLang="zh-CN" sz="1100" b="0" dirty="0">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509270">
                <a:tc vMerge="1">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zh-CN" altLang="en-US" sz="1100" b="0" dirty="0">
                          <a:solidFill>
                            <a:srgbClr val="000000"/>
                          </a:solidFill>
                          <a:latin typeface="微软雅黑" panose="020B0503020204020204" charset="-122"/>
                          <a:ea typeface="微软雅黑" panose="020B0503020204020204" charset="-122"/>
                        </a:rPr>
                        <a:t>高精度运动模组</a:t>
                      </a:r>
                      <a:r>
                        <a:rPr lang="zh-CN" altLang="en-US" sz="1100" b="0" dirty="0">
                          <a:solidFill>
                            <a:srgbClr val="000000"/>
                          </a:solidFill>
                          <a:latin typeface="微软雅黑" panose="020B0503020204020204" charset="-122"/>
                          <a:ea typeface="微软雅黑" panose="020B0503020204020204" charset="-122"/>
                          <a:sym typeface="Arial" panose="020B0604020202020204" pitchFamily="34" charset="0"/>
                        </a:rPr>
                        <a:t>、运动伺服、</a:t>
                      </a:r>
                      <a:r>
                        <a:rPr lang="zh-CN" altLang="en-US" sz="1100" b="0">
                          <a:solidFill>
                            <a:srgbClr val="000000"/>
                          </a:solidFill>
                          <a:latin typeface="微软雅黑" panose="020B0503020204020204" charset="-122"/>
                          <a:ea typeface="微软雅黑" panose="020B0503020204020204" charset="-122"/>
                          <a:sym typeface="Arial" panose="020B0604020202020204" pitchFamily="34" charset="0"/>
                        </a:rPr>
                        <a:t>马达等</a:t>
                      </a:r>
                      <a:endParaRPr lang="zh-CN" altLang="en-US" sz="1100" b="0" dirty="0">
                        <a:solidFill>
                          <a:srgbClr val="000000"/>
                        </a:solidFill>
                        <a:latin typeface="微软雅黑" panose="020B0503020204020204" charset="-122"/>
                        <a:ea typeface="微软雅黑" panose="020B0503020204020204" charset="-122"/>
                        <a:sym typeface="Arial" panose="020B0604020202020204" pitchFamily="34" charset="0"/>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458">
                <a:tc rowSpan="3">
                  <a:txBody>
                    <a:bodyPr/>
                    <a:lstStyle/>
                    <a:p>
                      <a:pPr marL="0" lvl="0" indent="0" algn="ctr" defTabSz="913130" eaLnBrk="1" fontAlgn="ctr" hangingPunct="1">
                        <a:spcBef>
                          <a:spcPct val="0"/>
                        </a:spcBef>
                        <a:buFont typeface="Arial" panose="020B0604020202020204" pitchFamily="34" charset="0"/>
                        <a:buNone/>
                      </a:pPr>
                      <a:r>
                        <a:rPr lang="zh-CN" altLang="en-US" sz="1200" dirty="0">
                          <a:solidFill>
                            <a:srgbClr val="0D0D0D"/>
                          </a:solidFill>
                          <a:latin typeface="微软雅黑" panose="020B0503020204020204" charset="-122"/>
                          <a:ea typeface="微软雅黑" panose="020B0503020204020204" charset="-122"/>
                        </a:rPr>
                        <a:t>软件主要配置</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400050" lvl="1" indent="0" algn="l">
                        <a:buNone/>
                      </a:pPr>
                      <a:r>
                        <a:rPr lang="zh-CN" altLang="en-US" sz="1100" b="0" dirty="0">
                          <a:solidFill>
                            <a:schemeClr val="tx1"/>
                          </a:solidFill>
                          <a:latin typeface="微软雅黑" panose="020B0503020204020204" charset="-122"/>
                          <a:ea typeface="微软雅黑" panose="020B0503020204020204" charset="-122"/>
                        </a:rPr>
                        <a:t>检测</a:t>
                      </a:r>
                      <a:r>
                        <a:rPr lang="zh-CN" altLang="en-US" sz="1100" b="0">
                          <a:solidFill>
                            <a:schemeClr val="tx1"/>
                          </a:solidFill>
                          <a:latin typeface="微软雅黑" panose="020B0503020204020204" charset="-122"/>
                          <a:ea typeface="微软雅黑" panose="020B0503020204020204" charset="-122"/>
                        </a:rPr>
                        <a:t>软件： </a:t>
                      </a:r>
                      <a:r>
                        <a:rPr lang="en-US" altLang="zh-CN" sz="1100" b="0">
                          <a:solidFill>
                            <a:schemeClr val="tx1"/>
                          </a:solidFill>
                          <a:latin typeface="微软雅黑" panose="020B0503020204020204" charset="-122"/>
                          <a:ea typeface="微软雅黑" panose="020B0503020204020204" charset="-122"/>
                        </a:rPr>
                        <a:t>SMV</a:t>
                      </a:r>
                      <a:r>
                        <a:rPr lang="zh-CN" altLang="en-US" sz="1100" b="0" dirty="0">
                          <a:solidFill>
                            <a:schemeClr val="tx1"/>
                          </a:solidFill>
                          <a:latin typeface="微软雅黑" panose="020B0503020204020204" charset="-122"/>
                          <a:ea typeface="微软雅黑" panose="020B0503020204020204" charset="-122"/>
                        </a:rPr>
                        <a:t>光测软件</a:t>
                      </a:r>
                      <a:r>
                        <a:rPr lang="en-US" altLang="zh-CN" sz="1100" b="0" dirty="0">
                          <a:solidFill>
                            <a:schemeClr val="tx1"/>
                          </a:solidFill>
                          <a:latin typeface="微软雅黑" panose="020B0503020204020204" charset="-122"/>
                          <a:ea typeface="微软雅黑" panose="020B0503020204020204" charset="-122"/>
                        </a:rPr>
                        <a:t> /  S-sigma </a:t>
                      </a:r>
                      <a:r>
                        <a:rPr lang="zh-CN" altLang="en-US" sz="1100" b="0" dirty="0">
                          <a:solidFill>
                            <a:schemeClr val="tx1"/>
                          </a:solidFill>
                          <a:latin typeface="微软雅黑" panose="020B0503020204020204" charset="-122"/>
                          <a:ea typeface="微软雅黑" panose="020B0503020204020204" charset="-122"/>
                        </a:rPr>
                        <a:t>深度学习平台</a:t>
                      </a:r>
                      <a:endParaRPr lang="zh-CN" altLang="en-US" sz="1100" b="0" dirty="0">
                        <a:solidFill>
                          <a:schemeClr val="tx1"/>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458">
                <a:tc vMerge="1">
                  <a:tcPr marL="7643" marR="7643" marT="636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400050" lvl="1" indent="0" algn="l">
                        <a:buNone/>
                      </a:pPr>
                      <a:endParaRPr lang="zh-CN" altLang="en-US" sz="1100" b="0" dirty="0">
                        <a:solidFill>
                          <a:schemeClr val="tx1"/>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458">
                <a:tc vMerge="1">
                  <a:tcPr marL="7643" marR="7643" marT="636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400050" lvl="1" indent="0" algn="l">
                        <a:buNone/>
                      </a:pPr>
                      <a:endParaRPr lang="en-US" sz="1100" b="0" dirty="0">
                        <a:solidFill>
                          <a:schemeClr val="tx1"/>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562120">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dirty="0">
                          <a:solidFill>
                            <a:srgbClr val="0D0D0D"/>
                          </a:solidFill>
                          <a:latin typeface="微软雅黑" panose="020B0503020204020204" charset="-122"/>
                          <a:ea typeface="微软雅黑" panose="020B0503020204020204" charset="-122"/>
                        </a:rPr>
                        <a:t>每小时产能</a:t>
                      </a:r>
                      <a:endParaRPr lang="en-US" altLang="zh-CN" sz="1200" b="0" dirty="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dirty="0">
                          <a:solidFill>
                            <a:srgbClr val="0D0D0D"/>
                          </a:solidFill>
                          <a:latin typeface="微软雅黑" panose="020B0503020204020204" charset="-122"/>
                          <a:ea typeface="微软雅黑" panose="020B0503020204020204" charset="-122"/>
                        </a:rPr>
                        <a:t>PCS/H</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buNone/>
                      </a:pPr>
                      <a:r>
                        <a:rPr lang="en-US" altLang="zh-CN" sz="1100" b="0" dirty="0">
                          <a:solidFill>
                            <a:schemeClr val="tx1"/>
                          </a:solidFill>
                          <a:latin typeface="微软雅黑" panose="020B0503020204020204" charset="-122"/>
                          <a:ea typeface="微软雅黑" panose="020B0503020204020204" charset="-122"/>
                        </a:rPr>
                        <a:t>CT=30s</a:t>
                      </a:r>
                      <a:r>
                        <a:rPr lang="zh-CN" altLang="en-US" sz="1100" b="0" dirty="0">
                          <a:solidFill>
                            <a:schemeClr val="tx1"/>
                          </a:solidFill>
                          <a:latin typeface="微软雅黑" panose="020B0503020204020204" charset="-122"/>
                          <a:ea typeface="微软雅黑" panose="020B0503020204020204" charset="-122"/>
                        </a:rPr>
                        <a:t>（稼动率＞</a:t>
                      </a:r>
                      <a:r>
                        <a:rPr lang="en-US" altLang="zh-CN" sz="1100" b="0" dirty="0">
                          <a:solidFill>
                            <a:schemeClr val="tx1"/>
                          </a:solidFill>
                          <a:latin typeface="微软雅黑" panose="020B0503020204020204" charset="-122"/>
                          <a:ea typeface="微软雅黑" panose="020B0503020204020204" charset="-122"/>
                        </a:rPr>
                        <a:t>95%,</a:t>
                      </a:r>
                      <a:r>
                        <a:rPr lang="zh-CN" altLang="en-US" sz="1100" b="0" dirty="0">
                          <a:solidFill>
                            <a:schemeClr val="tx1"/>
                          </a:solidFill>
                          <a:latin typeface="微软雅黑" panose="020B0503020204020204" charset="-122"/>
                          <a:ea typeface="微软雅黑" panose="020B0503020204020204" charset="-122"/>
                        </a:rPr>
                        <a:t>）</a:t>
                      </a:r>
                      <a:endParaRPr lang="en-US" altLang="zh-CN" sz="1100" b="0" dirty="0">
                        <a:solidFill>
                          <a:schemeClr val="tx1"/>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775">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a:solidFill>
                            <a:srgbClr val="0D0D0D"/>
                          </a:solidFill>
                          <a:latin typeface="微软雅黑" panose="020B0503020204020204" charset="-122"/>
                          <a:ea typeface="微软雅黑" panose="020B0503020204020204" charset="-122"/>
                        </a:rPr>
                        <a:t>检测精度</a:t>
                      </a:r>
                      <a:endParaRPr lang="en-US" altLang="zh-CN" sz="1200" b="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a:solidFill>
                            <a:srgbClr val="0D0D0D"/>
                          </a:solidFill>
                          <a:latin typeface="微软雅黑" panose="020B0503020204020204" charset="-122"/>
                          <a:ea typeface="微软雅黑" panose="020B0503020204020204" charset="-122"/>
                        </a:rPr>
                        <a:t>Accuracy</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marR="0" lvl="1" indent="0" algn="l" defTabSz="913130" rtl="0" eaLnBrk="1" fontAlgn="ctr" latinLnBrk="0" hangingPunct="1">
                        <a:lnSpc>
                          <a:spcPct val="100000"/>
                        </a:lnSpc>
                        <a:spcBef>
                          <a:spcPct val="0"/>
                        </a:spcBef>
                        <a:spcAft>
                          <a:spcPct val="0"/>
                        </a:spcAft>
                        <a:buClrTx/>
                        <a:buSzTx/>
                        <a:buFont typeface="Arial" panose="020B0604020202020204" pitchFamily="34" charset="0"/>
                        <a:buNone/>
                        <a:defRPr/>
                      </a:pPr>
                      <a:r>
                        <a:rPr lang="zh-CN" altLang="zh-CN" sz="1200" b="0" dirty="0">
                          <a:solidFill>
                            <a:srgbClr val="000000"/>
                          </a:solidFill>
                          <a:latin typeface="微软雅黑" panose="020B0503020204020204" charset="-122"/>
                          <a:ea typeface="微软雅黑" panose="020B0503020204020204" charset="-122"/>
                        </a:rPr>
                        <a:t>漏检≤0.</a:t>
                      </a:r>
                      <a:r>
                        <a:rPr lang="en-US" altLang="zh-CN" sz="1200" b="0" dirty="0">
                          <a:solidFill>
                            <a:srgbClr val="000000"/>
                          </a:solidFill>
                          <a:latin typeface="微软雅黑" panose="020B0503020204020204" charset="-122"/>
                          <a:ea typeface="微软雅黑" panose="020B0503020204020204" charset="-122"/>
                        </a:rPr>
                        <a:t>5</a:t>
                      </a:r>
                      <a:r>
                        <a:rPr lang="zh-CN" altLang="zh-CN" sz="1200" b="0" dirty="0">
                          <a:solidFill>
                            <a:srgbClr val="000000"/>
                          </a:solidFill>
                          <a:latin typeface="微软雅黑" panose="020B0503020204020204" charset="-122"/>
                          <a:ea typeface="微软雅黑" panose="020B0503020204020204" charset="-122"/>
                        </a:rPr>
                        <a:t>%、过杀≤</a:t>
                      </a:r>
                      <a:r>
                        <a:rPr lang="en-US" altLang="zh-CN" sz="1200" b="0" dirty="0">
                          <a:solidFill>
                            <a:srgbClr val="000000"/>
                          </a:solidFill>
                          <a:latin typeface="微软雅黑" panose="020B0503020204020204" charset="-122"/>
                          <a:ea typeface="微软雅黑" panose="020B0503020204020204" charset="-122"/>
                        </a:rPr>
                        <a:t>7</a:t>
                      </a:r>
                      <a:r>
                        <a:rPr lang="zh-CN" altLang="zh-CN" sz="1200" b="0" dirty="0">
                          <a:solidFill>
                            <a:srgbClr val="000000"/>
                          </a:solidFill>
                          <a:latin typeface="微软雅黑" panose="020B0503020204020204" charset="-122"/>
                          <a:ea typeface="微软雅黑" panose="020B0503020204020204" charset="-122"/>
                        </a:rPr>
                        <a:t>%</a:t>
                      </a:r>
                      <a:endParaRPr lang="zh-CN" altLang="zh-CN" sz="1200" b="0" dirty="0">
                        <a:solidFill>
                          <a:srgbClr val="000000"/>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85775">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dirty="0">
                          <a:solidFill>
                            <a:srgbClr val="0D0D0D"/>
                          </a:solidFill>
                          <a:latin typeface="微软雅黑" panose="020B0503020204020204" charset="-122"/>
                          <a:ea typeface="微软雅黑" panose="020B0503020204020204" charset="-122"/>
                        </a:rPr>
                        <a:t>操作人员</a:t>
                      </a:r>
                      <a:endParaRPr lang="en-US" altLang="zh-CN" sz="1200" b="0" dirty="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dirty="0">
                          <a:solidFill>
                            <a:srgbClr val="0D0D0D"/>
                          </a:solidFill>
                          <a:latin typeface="微软雅黑" panose="020B0503020204020204" charset="-122"/>
                          <a:ea typeface="微软雅黑" panose="020B0503020204020204" charset="-122"/>
                        </a:rPr>
                        <a:t>Operator</a:t>
                      </a:r>
                      <a:r>
                        <a:rPr lang="zh-CN" altLang="en-US" sz="1200" b="0" dirty="0">
                          <a:solidFill>
                            <a:srgbClr val="0D0D0D"/>
                          </a:solidFill>
                          <a:latin typeface="微软雅黑" panose="020B0503020204020204" charset="-122"/>
                          <a:ea typeface="微软雅黑" panose="020B0503020204020204" charset="-122"/>
                        </a:rPr>
                        <a:t> </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400050" lvl="1" indent="0" algn="l" defTabSz="913130" eaLnBrk="1" fontAlgn="ctr" hangingPunct="1">
                        <a:spcBef>
                          <a:spcPct val="0"/>
                        </a:spcBef>
                        <a:buFont typeface="Arial" panose="020B0604020202020204" pitchFamily="34" charset="0"/>
                        <a:buNone/>
                      </a:pPr>
                      <a:r>
                        <a:rPr lang="en-US" altLang="x-none" sz="1100" b="0" dirty="0">
                          <a:solidFill>
                            <a:srgbClr val="000000"/>
                          </a:solidFill>
                          <a:latin typeface="微软雅黑" panose="020B0503020204020204" charset="-122"/>
                          <a:ea typeface="微软雅黑" panose="020B0503020204020204" charset="-122"/>
                        </a:rPr>
                        <a:t>1</a:t>
                      </a:r>
                      <a:r>
                        <a:rPr lang="zh-CN" altLang="en-US" sz="1100" b="0" dirty="0">
                          <a:solidFill>
                            <a:srgbClr val="000000"/>
                          </a:solidFill>
                          <a:latin typeface="微软雅黑" panose="020B0503020204020204" charset="-122"/>
                          <a:ea typeface="微软雅黑" panose="020B0503020204020204" charset="-122"/>
                        </a:rPr>
                        <a:t>人 </a:t>
                      </a:r>
                      <a:endParaRPr lang="zh-CN" altLang="en-US" sz="1100" b="0" dirty="0">
                        <a:solidFill>
                          <a:srgbClr val="000000"/>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01898">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lvl="0" indent="0" algn="ctr" defTabSz="913130" eaLnBrk="1" fontAlgn="ctr" hangingPunct="1">
                        <a:spcBef>
                          <a:spcPct val="0"/>
                        </a:spcBef>
                        <a:buFont typeface="Arial" panose="020B0604020202020204" pitchFamily="34" charset="0"/>
                        <a:buNone/>
                      </a:pPr>
                      <a:r>
                        <a:rPr lang="zh-CN" altLang="en-US" sz="1200" b="0">
                          <a:solidFill>
                            <a:srgbClr val="0D0D0D"/>
                          </a:solidFill>
                          <a:latin typeface="微软雅黑" panose="020B0503020204020204" charset="-122"/>
                          <a:ea typeface="微软雅黑" panose="020B0503020204020204" charset="-122"/>
                        </a:rPr>
                        <a:t>备注</a:t>
                      </a:r>
                      <a:endParaRPr lang="en-US" altLang="zh-CN" sz="1200" b="0">
                        <a:solidFill>
                          <a:srgbClr val="0D0D0D"/>
                        </a:solidFill>
                        <a:latin typeface="微软雅黑" panose="020B0503020204020204" charset="-122"/>
                        <a:ea typeface="微软雅黑" panose="020B0503020204020204" charset="-122"/>
                      </a:endParaRPr>
                    </a:p>
                    <a:p>
                      <a:pPr marL="0" lvl="0" indent="0" algn="ctr" defTabSz="913130" eaLnBrk="1" fontAlgn="ctr" hangingPunct="1">
                        <a:spcBef>
                          <a:spcPct val="0"/>
                        </a:spcBef>
                        <a:buFont typeface="Arial" panose="020B0604020202020204" pitchFamily="34" charset="0"/>
                        <a:buNone/>
                      </a:pPr>
                      <a:r>
                        <a:rPr lang="en-US" altLang="zh-CN" sz="1200" b="0">
                          <a:solidFill>
                            <a:srgbClr val="0D0D0D"/>
                          </a:solidFill>
                          <a:latin typeface="微软雅黑" panose="020B0503020204020204" charset="-122"/>
                          <a:ea typeface="微软雅黑" panose="020B0503020204020204" charset="-122"/>
                        </a:rPr>
                        <a:t>Remarks</a:t>
                      </a:r>
                      <a:endParaRPr lang="zh-CN" altLang="en-US" sz="1200" b="0" dirty="0">
                        <a:solidFill>
                          <a:srgbClr val="0D0D0D"/>
                        </a:solidFill>
                        <a:latin typeface="微软雅黑" panose="020B0503020204020204" charset="-122"/>
                        <a:ea typeface="微软雅黑" panose="020B0503020204020204" charset="-122"/>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lvl1pPr marL="341630" lvl="0" indent="-341630" algn="l" defTabSz="913130" eaLnBrk="0" fontAlgn="base" latinLnBrk="0" hangingPunct="0">
                        <a:lnSpc>
                          <a:spcPct val="100000"/>
                        </a:lnSpc>
                        <a:spcBef>
                          <a:spcPct val="20000"/>
                        </a:spcBef>
                        <a:spcAft>
                          <a:spcPct val="0"/>
                        </a:spcAft>
                        <a:buChar char="•"/>
                        <a:defRPr sz="2700" b="0" i="0" u="none" kern="1200" baseline="0">
                          <a:solidFill>
                            <a:schemeClr val="tx1"/>
                          </a:solidFill>
                          <a:latin typeface="Arial" panose="020B0604020202020204" pitchFamily="34" charset="0"/>
                          <a:ea typeface="宋体" panose="02010600030101010101" pitchFamily="2" charset="-122"/>
                        </a:defRPr>
                      </a:lvl1pPr>
                      <a:lvl2pPr marL="741680" lvl="1" indent="-284480" algn="l">
                        <a:defRPr sz="2400" kern="1200"/>
                      </a:lvl2pPr>
                      <a:lvl3pPr marL="1141730" lvl="2" indent="-228600" algn="l">
                        <a:defRPr sz="2000" kern="1200"/>
                      </a:lvl3pPr>
                      <a:lvl4pPr marL="1598930" lvl="3" indent="-228600" algn="l">
                        <a:defRPr sz="1900" kern="1200"/>
                      </a:lvl4pPr>
                      <a:lvl5pPr marL="2056130" lvl="4" indent="-228600" algn="l">
                        <a:defRPr sz="1900" kern="1200"/>
                      </a:lvl5pPr>
                    </a:lstStyle>
                    <a:p>
                      <a:pPr marL="0" indent="0">
                        <a:lnSpc>
                          <a:spcPct val="150000"/>
                        </a:lnSpc>
                        <a:buFont typeface="+mj-lt"/>
                        <a:buNone/>
                      </a:pPr>
                      <a:endParaRPr kumimoji="0" lang="en-US" altLang="zh-CN" sz="1200" i="0" u="none" strike="noStrike" cap="none" spc="0" normalizeH="0" baseline="0" dirty="0">
                        <a:ln>
                          <a:noFill/>
                        </a:ln>
                        <a:solidFill>
                          <a:srgbClr val="000000"/>
                        </a:solidFill>
                        <a:effectLst/>
                        <a:uFillTx/>
                        <a:latin typeface="微软雅黑" panose="020B0503020204020204" charset="-122"/>
                        <a:ea typeface="微软雅黑" panose="020B0503020204020204" charset="-122"/>
                        <a:sym typeface="Helvetica"/>
                      </a:endParaRPr>
                    </a:p>
                  </a:txBody>
                  <a:tcPr marL="3822" marR="3822" marT="318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rect 664"/>
          <p:cNvSpPr/>
          <p:nvPr/>
        </p:nvSpPr>
        <p:spPr>
          <a:xfrm>
            <a:off x="0" y="3047"/>
            <a:ext cx="12192000" cy="6854952"/>
          </a:xfrm>
          <a:prstGeom prst="rect">
            <a:avLst/>
          </a:prstGeom>
          <a:solidFill>
            <a:srgbClr val="227ED6">
              <a:alpha val="47450"/>
            </a:srgbClr>
          </a:solidFill>
          <a:ln w="0" cap="flat">
            <a:noFill/>
            <a:prstDash val="solid"/>
            <a:miter lim="0"/>
          </a:ln>
        </p:spPr>
        <p:txBody>
          <a:bodyPr rtlCol="0"/>
          <a:lstStyle/>
          <a:p>
            <a:pPr algn="ctr"/>
            <a:endParaRPr lang="zh-CN" altLang="en-US"/>
          </a:p>
        </p:txBody>
      </p:sp>
      <p:pic>
        <p:nvPicPr>
          <p:cNvPr id="666" name="picture 666"/>
          <p:cNvPicPr>
            <a:picLocks noChangeAspect="1"/>
          </p:cNvPicPr>
          <p:nvPr/>
        </p:nvPicPr>
        <p:blipFill>
          <a:blip r:embed="rId1"/>
          <a:stretch>
            <a:fillRect/>
          </a:stretch>
        </p:blipFill>
        <p:spPr>
          <a:xfrm rot="21600000">
            <a:off x="0" y="1523"/>
            <a:ext cx="12192000" cy="6856476"/>
          </a:xfrm>
          <a:prstGeom prst="rect">
            <a:avLst/>
          </a:prstGeom>
        </p:spPr>
      </p:pic>
      <p:pic>
        <p:nvPicPr>
          <p:cNvPr id="668" name="picture 668"/>
          <p:cNvPicPr>
            <a:picLocks noChangeAspect="1"/>
          </p:cNvPicPr>
          <p:nvPr/>
        </p:nvPicPr>
        <p:blipFill>
          <a:blip r:embed="rId2"/>
          <a:stretch>
            <a:fillRect/>
          </a:stretch>
        </p:blipFill>
        <p:spPr>
          <a:xfrm rot="21600000">
            <a:off x="1991195" y="3101498"/>
            <a:ext cx="8185537" cy="479115"/>
          </a:xfrm>
          <a:prstGeom prst="rect">
            <a:avLst/>
          </a:prstGeom>
        </p:spPr>
      </p:pic>
      <p:sp>
        <p:nvSpPr>
          <p:cNvPr id="670" name="textbox 670"/>
          <p:cNvSpPr/>
          <p:nvPr/>
        </p:nvSpPr>
        <p:spPr>
          <a:xfrm>
            <a:off x="147099" y="2906967"/>
            <a:ext cx="10060305" cy="38220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5810"/>
              </a:lnSpc>
            </a:pPr>
            <a:r>
              <a:rPr sz="44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THANK YOU</a:t>
            </a:r>
            <a:r>
              <a:rPr sz="4400" b="1" kern="0" spc="3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4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FOR WATC</a:t>
            </a:r>
            <a:r>
              <a:rPr sz="44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HING</a:t>
            </a:r>
            <a:endParaRPr sz="4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12700" algn="l" rtl="0" eaLnBrk="0">
              <a:lnSpc>
                <a:spcPct val="98000"/>
              </a:lnSpc>
              <a:spcBef>
                <a:spcPts val="450"/>
              </a:spcBef>
            </a:pPr>
            <a:r>
              <a:rPr sz="15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J</a:t>
            </a: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iangsu ZGY</a:t>
            </a:r>
            <a:r>
              <a:rPr sz="14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intellig</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ent equipment Co.,Ltd</a:t>
            </a:r>
            <a:endParaRPr sz="1400" dirty="0">
              <a:latin typeface="微软雅黑" panose="020B0503020204020204" charset="-122"/>
              <a:ea typeface="微软雅黑" panose="020B0503020204020204" charset="-122"/>
              <a:cs typeface="微软雅黑" panose="020B0503020204020204" charset="-122"/>
            </a:endParaRPr>
          </a:p>
          <a:p>
            <a:pPr marL="13970" algn="l" rtl="0" eaLnBrk="0">
              <a:lnSpc>
                <a:spcPts val="1770"/>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Tel:86-512-</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57565989</a:t>
            </a:r>
            <a:endParaRPr sz="1400" dirty="0">
              <a:latin typeface="微软雅黑" panose="020B0503020204020204" charset="-122"/>
              <a:ea typeface="微软雅黑" panose="020B0503020204020204" charset="-122"/>
              <a:cs typeface="微软雅黑" panose="020B0503020204020204" charset="-122"/>
            </a:endParaRPr>
          </a:p>
          <a:p>
            <a:pPr marL="27305" algn="l" rtl="0" eaLnBrk="0">
              <a:lnSpc>
                <a:spcPct val="66000"/>
              </a:lnSpc>
              <a:spcBef>
                <a:spcPts val="215"/>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Fax:+86-512-</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57260163</a:t>
            </a:r>
            <a:endParaRPr sz="1400" dirty="0">
              <a:latin typeface="微软雅黑" panose="020B0503020204020204" charset="-122"/>
              <a:ea typeface="微软雅黑" panose="020B0503020204020204" charset="-122"/>
              <a:cs typeface="微软雅黑" panose="020B0503020204020204" charset="-122"/>
            </a:endParaRPr>
          </a:p>
          <a:p>
            <a:pPr marL="27305" algn="l" rtl="0" eaLnBrk="0">
              <a:lnSpc>
                <a:spcPts val="1995"/>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E-mail: sales@jszgy</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.com</a:t>
            </a:r>
            <a:endParaRPr sz="1400" dirty="0">
              <a:latin typeface="微软雅黑" panose="020B0503020204020204" charset="-122"/>
              <a:ea typeface="微软雅黑" panose="020B0503020204020204" charset="-122"/>
              <a:cs typeface="微软雅黑" panose="020B0503020204020204" charset="-122"/>
            </a:endParaRPr>
          </a:p>
          <a:p>
            <a:pPr marL="12700" algn="l" rtl="0" eaLnBrk="0">
              <a:lnSpc>
                <a:spcPct val="95000"/>
              </a:lnSpc>
              <a:spcBef>
                <a:spcPts val="6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WEB:www.jszg</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y.com</a:t>
            </a:r>
            <a:endParaRPr sz="1400" dirty="0">
              <a:latin typeface="微软雅黑" panose="020B0503020204020204" charset="-122"/>
              <a:ea typeface="微软雅黑" panose="020B0503020204020204" charset="-122"/>
              <a:cs typeface="微软雅黑" panose="020B0503020204020204" charset="-122"/>
            </a:endParaRPr>
          </a:p>
          <a:p>
            <a:pPr marL="27305" algn="l" rtl="0" eaLnBrk="0">
              <a:lnSpc>
                <a:spcPts val="1745"/>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No.6,</a:t>
            </a:r>
            <a:r>
              <a:rPr sz="1400" kern="0" spc="1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kingdee</a:t>
            </a:r>
            <a:r>
              <a:rPr sz="1400" kern="0" spc="1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road,</a:t>
            </a:r>
            <a:r>
              <a:rPr sz="1400" kern="0" spc="1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kuns</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han city,</a:t>
            </a:r>
            <a:r>
              <a:rPr sz="1400" kern="0" spc="-14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jiangsu</a:t>
            </a:r>
            <a:r>
              <a:rPr sz="1400" kern="0" spc="1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province</a:t>
            </a:r>
            <a:endParaRPr sz="14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TABLE_BEAUTIFY" val="smartTable{1176fa6a-511f-4242-81af-d84cb6acb2ca}"/>
  <p:tag name="TABLE_ENDDRAG_ORIGIN_RECT" val="1613*848"/>
  <p:tag name="TABLE_ENDDRAG_RECT" val="174*205*1613*848"/>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7685</Words>
  <Application>WPS 演示</Application>
  <PresentationFormat>宽屏</PresentationFormat>
  <Paragraphs>791</Paragraphs>
  <Slides>39</Slides>
  <Notes>0</Notes>
  <HiddenSlides>0</HiddenSlides>
  <MMClips>1</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1</vt:i4>
      </vt:variant>
      <vt:variant>
        <vt:lpstr>幻灯片标题</vt:lpstr>
      </vt:variant>
      <vt:variant>
        <vt:i4>39</vt:i4>
      </vt:variant>
    </vt:vector>
  </HeadingPairs>
  <TitlesOfParts>
    <vt:vector size="61" baseType="lpstr">
      <vt:lpstr>Arial</vt:lpstr>
      <vt:lpstr>宋体</vt:lpstr>
      <vt:lpstr>Wingdings</vt:lpstr>
      <vt:lpstr>Arial</vt:lpstr>
      <vt:lpstr>微软雅黑</vt:lpstr>
      <vt:lpstr>Gungsuh</vt:lpstr>
      <vt:lpstr>Malgun Gothic</vt:lpstr>
      <vt:lpstr>Verdana</vt:lpstr>
      <vt:lpstr>等线</vt:lpstr>
      <vt:lpstr>Arial Unicode MS</vt:lpstr>
      <vt:lpstr>等线 Light</vt:lpstr>
      <vt:lpstr>Calibri Light</vt:lpstr>
      <vt:lpstr>思源宋体 CN Heavy</vt:lpstr>
      <vt:lpstr>微软雅黑 Light</vt:lpstr>
      <vt:lpstr>Times New Roman</vt:lpstr>
      <vt:lpstr>Helvetica Neue Light</vt:lpstr>
      <vt:lpstr>Helvetica Neue</vt:lpstr>
      <vt:lpstr>Gill Sans</vt:lpstr>
      <vt:lpstr>Yu Gothic UI</vt:lpstr>
      <vt:lpstr>Helvetica</vt:lpstr>
      <vt:lpstr>Office 主题​​</vt:lpstr>
      <vt:lpstr>Excel.Sheet.12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永岳市场部</cp:lastModifiedBy>
  <cp:revision>35</cp:revision>
  <dcterms:created xsi:type="dcterms:W3CDTF">2025-10-20T10:14:00Z</dcterms:created>
  <dcterms:modified xsi:type="dcterms:W3CDTF">2025-11-27T03:08:37Z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FADEC12FBE91470CBCFA415202AAAC1B_13</vt:lpwstr>
  </property>
  <property fmtid="{D5CDD505-2E9C-101B-9397-08002B2CF9AE}" pid="3" name="KSOProductBuildVer">
    <vt:lpwstr>2052-12.1.0.23542</vt:lpwstr>
  </property>
</Properties>
</file>